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25"/>
  </p:notesMasterIdLst>
  <p:handoutMasterIdLst>
    <p:handoutMasterId r:id="rId26"/>
  </p:handoutMasterIdLst>
  <p:sldIdLst>
    <p:sldId id="1204" r:id="rId5"/>
    <p:sldId id="1211" r:id="rId6"/>
    <p:sldId id="1212" r:id="rId7"/>
    <p:sldId id="1213" r:id="rId8"/>
    <p:sldId id="1224" r:id="rId9"/>
    <p:sldId id="1208" r:id="rId10"/>
    <p:sldId id="1206" r:id="rId11"/>
    <p:sldId id="1226" r:id="rId12"/>
    <p:sldId id="1222" r:id="rId13"/>
    <p:sldId id="1227" r:id="rId14"/>
    <p:sldId id="265" r:id="rId15"/>
    <p:sldId id="272" r:id="rId16"/>
    <p:sldId id="1223" r:id="rId17"/>
    <p:sldId id="1216" r:id="rId18"/>
    <p:sldId id="1228" r:id="rId19"/>
    <p:sldId id="1218" r:id="rId20"/>
    <p:sldId id="283" r:id="rId21"/>
    <p:sldId id="1229" r:id="rId22"/>
    <p:sldId id="1231" r:id="rId23"/>
    <p:sldId id="12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 Teaching University" id="{7FC6A3AE-D8B0-4895-A0F9-DADEAE0296F5}">
          <p14:sldIdLst>
            <p14:sldId id="1204"/>
            <p14:sldId id="1211"/>
            <p14:sldId id="1212"/>
            <p14:sldId id="1213"/>
            <p14:sldId id="1224"/>
            <p14:sldId id="1208"/>
            <p14:sldId id="1206"/>
            <p14:sldId id="1226"/>
            <p14:sldId id="1222"/>
            <p14:sldId id="1227"/>
            <p14:sldId id="265"/>
            <p14:sldId id="272"/>
            <p14:sldId id="1223"/>
            <p14:sldId id="1216"/>
            <p14:sldId id="1228"/>
            <p14:sldId id="1218"/>
            <p14:sldId id="283"/>
            <p14:sldId id="1229"/>
            <p14:sldId id="1231"/>
            <p14:sldId id="12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2859" autoAdjust="0"/>
  </p:normalViewPr>
  <p:slideViewPr>
    <p:cSldViewPr snapToGrid="0">
      <p:cViewPr varScale="1">
        <p:scale>
          <a:sx n="59" d="100"/>
          <a:sy n="59" d="100"/>
        </p:scale>
        <p:origin x="1603" y="34"/>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8-17T14:47:57.921" idx="6">
    <p:pos x="10" y="10"/>
    <p:text>want this slide?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8-17T15:14:21.300" idx="7">
    <p:pos x="4896" y="2263"/>
    <p:text>Where did this content originate from?</p:text>
    <p:extLst>
      <p:ext uri="{C676402C-5697-4E1C-873F-D02D1690AC5C}">
        <p15:threadingInfo xmlns:p15="http://schemas.microsoft.com/office/powerpoint/2012/main" timeZoneBias="240"/>
      </p:ext>
    </p:extLst>
  </p:cm>
</p:cmLst>
</file>

<file path=ppt/diagrams/_rels/data11.xml.rels><?xml version="1.0" encoding="UTF-8" standalone="yes"?>
<Relationships xmlns="http://schemas.openxmlformats.org/package/2006/relationships"><Relationship Id="rId1" Type="http://schemas.openxmlformats.org/officeDocument/2006/relationships/hyperlink" Target="mailto:oie@msu.edu"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1.xml.rels><?xml version="1.0" encoding="UTF-8" standalone="yes"?>
<Relationships xmlns="http://schemas.openxmlformats.org/package/2006/relationships"><Relationship Id="rId1" Type="http://schemas.openxmlformats.org/officeDocument/2006/relationships/hyperlink" Target="mailto:oie@msu.edu"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410AE-5B56-43B1-8893-7768F4C4C2D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118D8A6-A9A2-4CD5-BA51-67ACBE9DEDDE}">
      <dgm:prSet phldrT="[Text]"/>
      <dgm:spPr/>
      <dgm:t>
        <a:bodyPr/>
        <a:lstStyle/>
        <a:p>
          <a:r>
            <a:rPr lang="en-US" dirty="0">
              <a:ea typeface="+mn-lt"/>
              <a:cs typeface="+mn-lt"/>
            </a:rPr>
            <a:t>How do I know my students are going through something and not being lazy?</a:t>
          </a:r>
          <a:endParaRPr lang="en-US" dirty="0"/>
        </a:p>
      </dgm:t>
    </dgm:pt>
    <dgm:pt modelId="{08B80EAC-F51C-4F0D-A94B-F89DF884A2D3}" type="parTrans" cxnId="{42B3D192-3FA7-49FE-AC80-294F25CDB726}">
      <dgm:prSet/>
      <dgm:spPr/>
      <dgm:t>
        <a:bodyPr/>
        <a:lstStyle/>
        <a:p>
          <a:endParaRPr lang="en-US"/>
        </a:p>
      </dgm:t>
    </dgm:pt>
    <dgm:pt modelId="{F2206CEC-B95A-41AD-BE6C-A560B78D7770}" type="sibTrans" cxnId="{42B3D192-3FA7-49FE-AC80-294F25CDB726}">
      <dgm:prSet/>
      <dgm:spPr/>
      <dgm:t>
        <a:bodyPr/>
        <a:lstStyle/>
        <a:p>
          <a:endParaRPr lang="en-US"/>
        </a:p>
      </dgm:t>
    </dgm:pt>
    <dgm:pt modelId="{D5310706-320F-4023-95F4-B0470446A1C6}">
      <dgm:prSet/>
      <dgm:spPr/>
      <dgm:t>
        <a:bodyPr/>
        <a:lstStyle/>
        <a:p>
          <a:r>
            <a:rPr lang="en-US" dirty="0">
              <a:ea typeface="+mn-lt"/>
              <a:cs typeface="+mn-lt"/>
            </a:rPr>
            <a:t>I want to talk about potentially triggering topics or content that are relevant and important, but I don't know how or if it is OK. </a:t>
          </a:r>
        </a:p>
      </dgm:t>
    </dgm:pt>
    <dgm:pt modelId="{FF596BCC-A7B5-4D02-94D2-B12DCA81F1C2}" type="parTrans" cxnId="{E4EAE5D7-6BA6-44BB-99F6-2FCD6B1C1731}">
      <dgm:prSet/>
      <dgm:spPr/>
      <dgm:t>
        <a:bodyPr/>
        <a:lstStyle/>
        <a:p>
          <a:endParaRPr lang="en-US"/>
        </a:p>
      </dgm:t>
    </dgm:pt>
    <dgm:pt modelId="{885E1662-187D-49A1-A3CA-F76D8511829F}" type="sibTrans" cxnId="{E4EAE5D7-6BA6-44BB-99F6-2FCD6B1C1731}">
      <dgm:prSet/>
      <dgm:spPr/>
      <dgm:t>
        <a:bodyPr/>
        <a:lstStyle/>
        <a:p>
          <a:endParaRPr lang="en-US"/>
        </a:p>
      </dgm:t>
    </dgm:pt>
    <dgm:pt modelId="{4A814987-DA38-4A3D-8691-845695243C0C}">
      <dgm:prSet/>
      <dgm:spPr/>
      <dgm:t>
        <a:bodyPr/>
        <a:lstStyle/>
        <a:p>
          <a:r>
            <a:rPr lang="en-US">
              <a:ea typeface="+mn-lt"/>
              <a:cs typeface="+mn-lt"/>
            </a:rPr>
            <a:t>How do I maintain appropriate boundaries when taking on a trauma-informed approach? </a:t>
          </a:r>
          <a:endParaRPr lang="en-US" dirty="0"/>
        </a:p>
      </dgm:t>
    </dgm:pt>
    <dgm:pt modelId="{0F53431A-65C9-4EEA-A1E2-A6F83476BF36}" type="parTrans" cxnId="{D15C52D6-C2E7-4824-9A20-5F1D12701F4C}">
      <dgm:prSet/>
      <dgm:spPr/>
      <dgm:t>
        <a:bodyPr/>
        <a:lstStyle/>
        <a:p>
          <a:endParaRPr lang="en-US"/>
        </a:p>
      </dgm:t>
    </dgm:pt>
    <dgm:pt modelId="{5BEFDE59-85BF-4461-A24E-24B5C7B54DE3}" type="sibTrans" cxnId="{D15C52D6-C2E7-4824-9A20-5F1D12701F4C}">
      <dgm:prSet/>
      <dgm:spPr/>
      <dgm:t>
        <a:bodyPr/>
        <a:lstStyle/>
        <a:p>
          <a:endParaRPr lang="en-US"/>
        </a:p>
      </dgm:t>
    </dgm:pt>
    <dgm:pt modelId="{FB021B62-80E8-4DD1-AAEA-392B552187FE}">
      <dgm:prSet/>
      <dgm:spPr/>
      <dgm:t>
        <a:bodyPr/>
        <a:lstStyle/>
        <a:p>
          <a:r>
            <a:rPr lang="en-US">
              <a:ea typeface="+mn-lt"/>
              <a:cs typeface="+mn-lt"/>
            </a:rPr>
            <a:t>How do I establish a trauma-informed approach while instructing students in fieldwork/clinical experience?</a:t>
          </a:r>
          <a:endParaRPr lang="en-US" dirty="0">
            <a:ea typeface="+mn-lt"/>
            <a:cs typeface="+mn-lt"/>
          </a:endParaRPr>
        </a:p>
      </dgm:t>
    </dgm:pt>
    <dgm:pt modelId="{38247AEF-332A-476E-AE4C-1040B4C74EC0}" type="parTrans" cxnId="{F9BA235A-998D-4C5C-8850-B4B283DE2F30}">
      <dgm:prSet/>
      <dgm:spPr/>
      <dgm:t>
        <a:bodyPr/>
        <a:lstStyle/>
        <a:p>
          <a:endParaRPr lang="en-US"/>
        </a:p>
      </dgm:t>
    </dgm:pt>
    <dgm:pt modelId="{1ACA650D-3091-4ECF-A854-7F633B2F4D7D}" type="sibTrans" cxnId="{F9BA235A-998D-4C5C-8850-B4B283DE2F30}">
      <dgm:prSet/>
      <dgm:spPr/>
      <dgm:t>
        <a:bodyPr/>
        <a:lstStyle/>
        <a:p>
          <a:endParaRPr lang="en-US"/>
        </a:p>
      </dgm:t>
    </dgm:pt>
    <dgm:pt modelId="{A884409D-2D17-4FC1-A965-AF7DC993047A}">
      <dgm:prSet phldrT="[Text]"/>
      <dgm:spPr/>
      <dgm:t>
        <a:bodyPr/>
        <a:lstStyle/>
        <a:p>
          <a:r>
            <a:rPr lang="en-US" dirty="0">
              <a:ea typeface="+mn-lt"/>
              <a:cs typeface="+mn-lt"/>
            </a:rPr>
            <a:t>How do I adopt a trauma-informed lens while keeping expectations/rigor of my course? </a:t>
          </a:r>
          <a:endParaRPr lang="en-US" dirty="0"/>
        </a:p>
      </dgm:t>
    </dgm:pt>
    <dgm:pt modelId="{FF82011B-6A21-48EA-8340-6DE400CDF710}" type="parTrans" cxnId="{1E967850-7F13-454C-9A47-15B06D4FD830}">
      <dgm:prSet/>
      <dgm:spPr/>
      <dgm:t>
        <a:bodyPr/>
        <a:lstStyle/>
        <a:p>
          <a:endParaRPr lang="en-US"/>
        </a:p>
      </dgm:t>
    </dgm:pt>
    <dgm:pt modelId="{309D3A03-5381-4D8E-9FF6-530077E62167}" type="sibTrans" cxnId="{1E967850-7F13-454C-9A47-15B06D4FD830}">
      <dgm:prSet/>
      <dgm:spPr/>
      <dgm:t>
        <a:bodyPr/>
        <a:lstStyle/>
        <a:p>
          <a:endParaRPr lang="en-US"/>
        </a:p>
      </dgm:t>
    </dgm:pt>
    <dgm:pt modelId="{50CC0C25-C516-4388-B745-0050D3F548AE}" type="pres">
      <dgm:prSet presAssocID="{C7E410AE-5B56-43B1-8893-7768F4C4C2D9}" presName="diagram" presStyleCnt="0">
        <dgm:presLayoutVars>
          <dgm:dir/>
          <dgm:resizeHandles val="exact"/>
        </dgm:presLayoutVars>
      </dgm:prSet>
      <dgm:spPr/>
    </dgm:pt>
    <dgm:pt modelId="{BFABF77D-C768-4AF7-84BF-80BFEA41208F}" type="pres">
      <dgm:prSet presAssocID="{D118D8A6-A9A2-4CD5-BA51-67ACBE9DEDDE}" presName="node" presStyleLbl="node1" presStyleIdx="0" presStyleCnt="5">
        <dgm:presLayoutVars>
          <dgm:bulletEnabled val="1"/>
        </dgm:presLayoutVars>
      </dgm:prSet>
      <dgm:spPr/>
    </dgm:pt>
    <dgm:pt modelId="{FF8FB83E-0F83-4CD0-BDCB-B957AB48BDE9}" type="pres">
      <dgm:prSet presAssocID="{F2206CEC-B95A-41AD-BE6C-A560B78D7770}" presName="sibTrans" presStyleCnt="0"/>
      <dgm:spPr/>
    </dgm:pt>
    <dgm:pt modelId="{AF2ED848-B5C2-4D16-84A3-B32D5CD978BD}" type="pres">
      <dgm:prSet presAssocID="{A884409D-2D17-4FC1-A965-AF7DC993047A}" presName="node" presStyleLbl="node1" presStyleIdx="1" presStyleCnt="5">
        <dgm:presLayoutVars>
          <dgm:bulletEnabled val="1"/>
        </dgm:presLayoutVars>
      </dgm:prSet>
      <dgm:spPr/>
    </dgm:pt>
    <dgm:pt modelId="{AA999BFC-C06A-4575-B5B3-DB7F33B63EFD}" type="pres">
      <dgm:prSet presAssocID="{309D3A03-5381-4D8E-9FF6-530077E62167}" presName="sibTrans" presStyleCnt="0"/>
      <dgm:spPr/>
    </dgm:pt>
    <dgm:pt modelId="{0007F271-2BF2-4205-9ED0-376EA24B2253}" type="pres">
      <dgm:prSet presAssocID="{D5310706-320F-4023-95F4-B0470446A1C6}" presName="node" presStyleLbl="node1" presStyleIdx="2" presStyleCnt="5">
        <dgm:presLayoutVars>
          <dgm:bulletEnabled val="1"/>
        </dgm:presLayoutVars>
      </dgm:prSet>
      <dgm:spPr/>
    </dgm:pt>
    <dgm:pt modelId="{1E26A3A0-A74F-4BBD-A9A5-42E3AC8732A4}" type="pres">
      <dgm:prSet presAssocID="{885E1662-187D-49A1-A3CA-F76D8511829F}" presName="sibTrans" presStyleCnt="0"/>
      <dgm:spPr/>
    </dgm:pt>
    <dgm:pt modelId="{E00C9D6E-3233-4548-99E3-F0778412BC46}" type="pres">
      <dgm:prSet presAssocID="{4A814987-DA38-4A3D-8691-845695243C0C}" presName="node" presStyleLbl="node1" presStyleIdx="3" presStyleCnt="5">
        <dgm:presLayoutVars>
          <dgm:bulletEnabled val="1"/>
        </dgm:presLayoutVars>
      </dgm:prSet>
      <dgm:spPr/>
    </dgm:pt>
    <dgm:pt modelId="{C10B35CD-BCDC-4BC0-B86D-FA39C5E0273F}" type="pres">
      <dgm:prSet presAssocID="{5BEFDE59-85BF-4461-A24E-24B5C7B54DE3}" presName="sibTrans" presStyleCnt="0"/>
      <dgm:spPr/>
    </dgm:pt>
    <dgm:pt modelId="{E00BF6C6-1E3A-4165-9142-9D9F924EE05C}" type="pres">
      <dgm:prSet presAssocID="{FB021B62-80E8-4DD1-AAEA-392B552187FE}" presName="node" presStyleLbl="node1" presStyleIdx="4" presStyleCnt="5">
        <dgm:presLayoutVars>
          <dgm:bulletEnabled val="1"/>
        </dgm:presLayoutVars>
      </dgm:prSet>
      <dgm:spPr/>
    </dgm:pt>
  </dgm:ptLst>
  <dgm:cxnLst>
    <dgm:cxn modelId="{1E967850-7F13-454C-9A47-15B06D4FD830}" srcId="{C7E410AE-5B56-43B1-8893-7768F4C4C2D9}" destId="{A884409D-2D17-4FC1-A965-AF7DC993047A}" srcOrd="1" destOrd="0" parTransId="{FF82011B-6A21-48EA-8340-6DE400CDF710}" sibTransId="{309D3A03-5381-4D8E-9FF6-530077E62167}"/>
    <dgm:cxn modelId="{A738DB76-5B23-45B0-98E6-F1B1E019088F}" type="presOf" srcId="{FB021B62-80E8-4DD1-AAEA-392B552187FE}" destId="{E00BF6C6-1E3A-4165-9142-9D9F924EE05C}" srcOrd="0" destOrd="0" presId="urn:microsoft.com/office/officeart/2005/8/layout/default"/>
    <dgm:cxn modelId="{F9BA235A-998D-4C5C-8850-B4B283DE2F30}" srcId="{C7E410AE-5B56-43B1-8893-7768F4C4C2D9}" destId="{FB021B62-80E8-4DD1-AAEA-392B552187FE}" srcOrd="4" destOrd="0" parTransId="{38247AEF-332A-476E-AE4C-1040B4C74EC0}" sibTransId="{1ACA650D-3091-4ECF-A854-7F633B2F4D7D}"/>
    <dgm:cxn modelId="{2F9B3C80-7C81-4DE2-9739-F587012FA22C}" type="presOf" srcId="{D5310706-320F-4023-95F4-B0470446A1C6}" destId="{0007F271-2BF2-4205-9ED0-376EA24B2253}" srcOrd="0" destOrd="0" presId="urn:microsoft.com/office/officeart/2005/8/layout/default"/>
    <dgm:cxn modelId="{42B3D192-3FA7-49FE-AC80-294F25CDB726}" srcId="{C7E410AE-5B56-43B1-8893-7768F4C4C2D9}" destId="{D118D8A6-A9A2-4CD5-BA51-67ACBE9DEDDE}" srcOrd="0" destOrd="0" parTransId="{08B80EAC-F51C-4F0D-A94B-F89DF884A2D3}" sibTransId="{F2206CEC-B95A-41AD-BE6C-A560B78D7770}"/>
    <dgm:cxn modelId="{ECDC4BA0-49E2-43FE-AC41-C5860768B83F}" type="presOf" srcId="{A884409D-2D17-4FC1-A965-AF7DC993047A}" destId="{AF2ED848-B5C2-4D16-84A3-B32D5CD978BD}" srcOrd="0" destOrd="0" presId="urn:microsoft.com/office/officeart/2005/8/layout/default"/>
    <dgm:cxn modelId="{71D71EA4-C65F-4BC0-A61C-A35EA67BD38E}" type="presOf" srcId="{D118D8A6-A9A2-4CD5-BA51-67ACBE9DEDDE}" destId="{BFABF77D-C768-4AF7-84BF-80BFEA41208F}" srcOrd="0" destOrd="0" presId="urn:microsoft.com/office/officeart/2005/8/layout/default"/>
    <dgm:cxn modelId="{94422FC6-1D8E-4320-B247-D4ABFAA358E1}" type="presOf" srcId="{C7E410AE-5B56-43B1-8893-7768F4C4C2D9}" destId="{50CC0C25-C516-4388-B745-0050D3F548AE}" srcOrd="0" destOrd="0" presId="urn:microsoft.com/office/officeart/2005/8/layout/default"/>
    <dgm:cxn modelId="{D15C52D6-C2E7-4824-9A20-5F1D12701F4C}" srcId="{C7E410AE-5B56-43B1-8893-7768F4C4C2D9}" destId="{4A814987-DA38-4A3D-8691-845695243C0C}" srcOrd="3" destOrd="0" parTransId="{0F53431A-65C9-4EEA-A1E2-A6F83476BF36}" sibTransId="{5BEFDE59-85BF-4461-A24E-24B5C7B54DE3}"/>
    <dgm:cxn modelId="{E4EAE5D7-6BA6-44BB-99F6-2FCD6B1C1731}" srcId="{C7E410AE-5B56-43B1-8893-7768F4C4C2D9}" destId="{D5310706-320F-4023-95F4-B0470446A1C6}" srcOrd="2" destOrd="0" parTransId="{FF596BCC-A7B5-4D02-94D2-B12DCA81F1C2}" sibTransId="{885E1662-187D-49A1-A3CA-F76D8511829F}"/>
    <dgm:cxn modelId="{506090FC-0AB0-41FA-9B1F-3D08A851BEEB}" type="presOf" srcId="{4A814987-DA38-4A3D-8691-845695243C0C}" destId="{E00C9D6E-3233-4548-99E3-F0778412BC46}" srcOrd="0" destOrd="0" presId="urn:microsoft.com/office/officeart/2005/8/layout/default"/>
    <dgm:cxn modelId="{4EF7FA7E-B026-42C3-8803-64786E78B978}" type="presParOf" srcId="{50CC0C25-C516-4388-B745-0050D3F548AE}" destId="{BFABF77D-C768-4AF7-84BF-80BFEA41208F}" srcOrd="0" destOrd="0" presId="urn:microsoft.com/office/officeart/2005/8/layout/default"/>
    <dgm:cxn modelId="{DDD74B46-0BB5-4F01-81D5-41EC928D8543}" type="presParOf" srcId="{50CC0C25-C516-4388-B745-0050D3F548AE}" destId="{FF8FB83E-0F83-4CD0-BDCB-B957AB48BDE9}" srcOrd="1" destOrd="0" presId="urn:microsoft.com/office/officeart/2005/8/layout/default"/>
    <dgm:cxn modelId="{A837FD8C-6BAB-403D-AC79-D6F7ED479A61}" type="presParOf" srcId="{50CC0C25-C516-4388-B745-0050D3F548AE}" destId="{AF2ED848-B5C2-4D16-84A3-B32D5CD978BD}" srcOrd="2" destOrd="0" presId="urn:microsoft.com/office/officeart/2005/8/layout/default"/>
    <dgm:cxn modelId="{497EA84A-E77D-4F75-876F-30B3CA25E996}" type="presParOf" srcId="{50CC0C25-C516-4388-B745-0050D3F548AE}" destId="{AA999BFC-C06A-4575-B5B3-DB7F33B63EFD}" srcOrd="3" destOrd="0" presId="urn:microsoft.com/office/officeart/2005/8/layout/default"/>
    <dgm:cxn modelId="{542D9E56-921B-4679-B72C-474388263F45}" type="presParOf" srcId="{50CC0C25-C516-4388-B745-0050D3F548AE}" destId="{0007F271-2BF2-4205-9ED0-376EA24B2253}" srcOrd="4" destOrd="0" presId="urn:microsoft.com/office/officeart/2005/8/layout/default"/>
    <dgm:cxn modelId="{A4853078-C042-4D3C-AE23-C2B3C05251D1}" type="presParOf" srcId="{50CC0C25-C516-4388-B745-0050D3F548AE}" destId="{1E26A3A0-A74F-4BBD-A9A5-42E3AC8732A4}" srcOrd="5" destOrd="0" presId="urn:microsoft.com/office/officeart/2005/8/layout/default"/>
    <dgm:cxn modelId="{069CE68E-62F9-4261-A911-651E50F69799}" type="presParOf" srcId="{50CC0C25-C516-4388-B745-0050D3F548AE}" destId="{E00C9D6E-3233-4548-99E3-F0778412BC46}" srcOrd="6" destOrd="0" presId="urn:microsoft.com/office/officeart/2005/8/layout/default"/>
    <dgm:cxn modelId="{0C985E77-3E1C-4FE3-9007-5BCDF3687B0D}" type="presParOf" srcId="{50CC0C25-C516-4388-B745-0050D3F548AE}" destId="{C10B35CD-BCDC-4BC0-B86D-FA39C5E0273F}" srcOrd="7" destOrd="0" presId="urn:microsoft.com/office/officeart/2005/8/layout/default"/>
    <dgm:cxn modelId="{4604D96A-6B89-424B-B03B-2D7CC8CD9458}" type="presParOf" srcId="{50CC0C25-C516-4388-B745-0050D3F548AE}" destId="{E00BF6C6-1E3A-4165-9142-9D9F924EE05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45EA54-5DA0-4004-8D7A-4B33E4E522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79DE742-45CF-4955-ADE9-5CFEA151C499}">
      <dgm:prSet phldrT="[Text]"/>
      <dgm:spPr>
        <a:solidFill>
          <a:schemeClr val="accent6">
            <a:lumMod val="50000"/>
          </a:schemeClr>
        </a:solidFill>
        <a:ln>
          <a:solidFill>
            <a:schemeClr val="tx1"/>
          </a:solidFill>
        </a:ln>
      </dgm:spPr>
      <dgm:t>
        <a:bodyPr/>
        <a:lstStyle/>
        <a:p>
          <a:r>
            <a:rPr lang="en-US" dirty="0"/>
            <a:t>Address and Establish Safety</a:t>
          </a:r>
        </a:p>
      </dgm:t>
    </dgm:pt>
    <dgm:pt modelId="{483BB058-256B-45B1-8B02-E430D4EC0575}" type="parTrans" cxnId="{748D0E67-0BC6-4A7E-8332-042260E7F9F1}">
      <dgm:prSet/>
      <dgm:spPr/>
      <dgm:t>
        <a:bodyPr/>
        <a:lstStyle/>
        <a:p>
          <a:endParaRPr lang="en-US"/>
        </a:p>
      </dgm:t>
    </dgm:pt>
    <dgm:pt modelId="{5A4A3963-1856-449B-9DB9-D3E510BC8CD5}" type="sibTrans" cxnId="{748D0E67-0BC6-4A7E-8332-042260E7F9F1}">
      <dgm:prSet/>
      <dgm:spPr/>
      <dgm:t>
        <a:bodyPr/>
        <a:lstStyle/>
        <a:p>
          <a:endParaRPr lang="en-US"/>
        </a:p>
      </dgm:t>
    </dgm:pt>
    <dgm:pt modelId="{9D0A811E-17C0-4EEB-BDCD-AFD5BB32B798}">
      <dgm:prSet/>
      <dgm:spPr>
        <a:solidFill>
          <a:schemeClr val="accent6">
            <a:lumMod val="20000"/>
            <a:lumOff val="80000"/>
            <a:alpha val="90000"/>
          </a:schemeClr>
        </a:solidFill>
        <a:ln>
          <a:solidFill>
            <a:schemeClr val="tx1">
              <a:alpha val="90000"/>
            </a:schemeClr>
          </a:solidFill>
        </a:ln>
      </dgm:spPr>
      <dgm:t>
        <a:bodyPr/>
        <a:lstStyle/>
        <a:p>
          <a:r>
            <a:rPr lang="en-US" dirty="0"/>
            <a:t>“Thank you for telling me”</a:t>
          </a:r>
        </a:p>
      </dgm:t>
    </dgm:pt>
    <dgm:pt modelId="{1301C389-9DFC-4916-8A6D-CFF6E4A61548}" type="parTrans" cxnId="{164CBAA2-CE0F-44C3-8ED9-7C5A5A936F99}">
      <dgm:prSet/>
      <dgm:spPr/>
      <dgm:t>
        <a:bodyPr/>
        <a:lstStyle/>
        <a:p>
          <a:endParaRPr lang="en-US"/>
        </a:p>
      </dgm:t>
    </dgm:pt>
    <dgm:pt modelId="{6E9AE31A-EC00-4061-87C3-FD27247BFA9A}" type="sibTrans" cxnId="{164CBAA2-CE0F-44C3-8ED9-7C5A5A936F99}">
      <dgm:prSet/>
      <dgm:spPr/>
      <dgm:t>
        <a:bodyPr/>
        <a:lstStyle/>
        <a:p>
          <a:endParaRPr lang="en-US"/>
        </a:p>
      </dgm:t>
    </dgm:pt>
    <dgm:pt modelId="{7D801C04-766B-4323-89AC-86E22980509B}">
      <dgm:prSet phldrT="[Text]"/>
      <dgm:spPr>
        <a:solidFill>
          <a:schemeClr val="accent6">
            <a:lumMod val="20000"/>
            <a:lumOff val="80000"/>
            <a:alpha val="90000"/>
          </a:schemeClr>
        </a:solidFill>
        <a:ln>
          <a:solidFill>
            <a:schemeClr val="tx1">
              <a:alpha val="90000"/>
            </a:schemeClr>
          </a:solidFill>
        </a:ln>
      </dgm:spPr>
      <dgm:t>
        <a:bodyPr/>
        <a:lstStyle/>
        <a:p>
          <a:r>
            <a:rPr lang="en-US" dirty="0"/>
            <a:t>A private place to talk</a:t>
          </a:r>
        </a:p>
      </dgm:t>
    </dgm:pt>
    <dgm:pt modelId="{20CBFE55-F4C0-4C27-BC43-5CB3A4AB8F9F}" type="parTrans" cxnId="{C0C80C33-5093-4DB3-AABA-1C9AD5521EF5}">
      <dgm:prSet/>
      <dgm:spPr/>
      <dgm:t>
        <a:bodyPr/>
        <a:lstStyle/>
        <a:p>
          <a:endParaRPr lang="en-US"/>
        </a:p>
      </dgm:t>
    </dgm:pt>
    <dgm:pt modelId="{D7E42ED1-5F77-4304-91C9-413948F7A44C}" type="sibTrans" cxnId="{C0C80C33-5093-4DB3-AABA-1C9AD5521EF5}">
      <dgm:prSet/>
      <dgm:spPr/>
      <dgm:t>
        <a:bodyPr/>
        <a:lstStyle/>
        <a:p>
          <a:endParaRPr lang="en-US"/>
        </a:p>
      </dgm:t>
    </dgm:pt>
    <dgm:pt modelId="{0B89377B-475C-45F7-9D2B-E6A4B2BA5B11}">
      <dgm:prSet phldrT="[Text]"/>
      <dgm:spPr>
        <a:solidFill>
          <a:schemeClr val="accent6">
            <a:lumMod val="20000"/>
            <a:lumOff val="80000"/>
            <a:alpha val="90000"/>
          </a:schemeClr>
        </a:solidFill>
        <a:ln>
          <a:solidFill>
            <a:schemeClr val="tx1">
              <a:alpha val="90000"/>
            </a:schemeClr>
          </a:solidFill>
        </a:ln>
      </dgm:spPr>
      <dgm:t>
        <a:bodyPr/>
        <a:lstStyle/>
        <a:p>
          <a:r>
            <a:rPr lang="en-US" dirty="0"/>
            <a:t>Avoid physical touch</a:t>
          </a:r>
        </a:p>
      </dgm:t>
    </dgm:pt>
    <dgm:pt modelId="{51934957-F5FD-4426-8E4B-0CC9281877F8}" type="parTrans" cxnId="{D2513788-677B-45EF-AD63-D3E3FE2F4132}">
      <dgm:prSet/>
      <dgm:spPr/>
      <dgm:t>
        <a:bodyPr/>
        <a:lstStyle/>
        <a:p>
          <a:endParaRPr lang="en-US"/>
        </a:p>
      </dgm:t>
    </dgm:pt>
    <dgm:pt modelId="{C605345F-11E4-4F87-815E-FB83B7DC1568}" type="sibTrans" cxnId="{D2513788-677B-45EF-AD63-D3E3FE2F4132}">
      <dgm:prSet/>
      <dgm:spPr/>
      <dgm:t>
        <a:bodyPr/>
        <a:lstStyle/>
        <a:p>
          <a:endParaRPr lang="en-US"/>
        </a:p>
      </dgm:t>
    </dgm:pt>
    <dgm:pt modelId="{1E86A71B-5AE9-4F9A-BAC4-EF52FBCE15FE}">
      <dgm:prSet phldrT="[Text]"/>
      <dgm:spPr>
        <a:solidFill>
          <a:schemeClr val="accent6">
            <a:lumMod val="20000"/>
            <a:lumOff val="80000"/>
            <a:alpha val="90000"/>
          </a:schemeClr>
        </a:solidFill>
        <a:ln>
          <a:solidFill>
            <a:schemeClr val="tx1">
              <a:alpha val="90000"/>
            </a:schemeClr>
          </a:solidFill>
        </a:ln>
      </dgm:spPr>
      <dgm:t>
        <a:bodyPr/>
        <a:lstStyle/>
        <a:p>
          <a:r>
            <a:rPr lang="en-US" dirty="0"/>
            <a:t>Don’t push the conversation</a:t>
          </a:r>
        </a:p>
      </dgm:t>
    </dgm:pt>
    <dgm:pt modelId="{0179DF71-FD63-4A9C-B59B-AAD9DB3DD888}" type="parTrans" cxnId="{DBAB8B42-0620-4941-AFC7-AD33FBD8DCB2}">
      <dgm:prSet/>
      <dgm:spPr/>
      <dgm:t>
        <a:bodyPr/>
        <a:lstStyle/>
        <a:p>
          <a:endParaRPr lang="en-US"/>
        </a:p>
      </dgm:t>
    </dgm:pt>
    <dgm:pt modelId="{45907F15-1776-4B29-BDF6-A435431DA92A}" type="sibTrans" cxnId="{DBAB8B42-0620-4941-AFC7-AD33FBD8DCB2}">
      <dgm:prSet/>
      <dgm:spPr/>
      <dgm:t>
        <a:bodyPr/>
        <a:lstStyle/>
        <a:p>
          <a:endParaRPr lang="en-US"/>
        </a:p>
      </dgm:t>
    </dgm:pt>
    <dgm:pt modelId="{36C4EA57-E27D-472E-B30D-4741DC77CDE5}">
      <dgm:prSet/>
      <dgm:spPr>
        <a:solidFill>
          <a:schemeClr val="accent6">
            <a:lumMod val="20000"/>
            <a:lumOff val="80000"/>
            <a:alpha val="90000"/>
          </a:schemeClr>
        </a:solidFill>
        <a:ln>
          <a:solidFill>
            <a:schemeClr val="tx1">
              <a:alpha val="90000"/>
            </a:schemeClr>
          </a:solidFill>
        </a:ln>
      </dgm:spPr>
      <dgm:t>
        <a:bodyPr/>
        <a:lstStyle/>
        <a:p>
          <a:r>
            <a:rPr lang="en-US" dirty="0"/>
            <a:t>“I believe you”</a:t>
          </a:r>
        </a:p>
      </dgm:t>
    </dgm:pt>
    <dgm:pt modelId="{25CC40A2-5EB5-4A89-834B-D7EB08654EB8}" type="parTrans" cxnId="{BAD3AFC8-7C83-42E7-8143-BCF75A3CE8E8}">
      <dgm:prSet/>
      <dgm:spPr/>
      <dgm:t>
        <a:bodyPr/>
        <a:lstStyle/>
        <a:p>
          <a:endParaRPr lang="en-US"/>
        </a:p>
      </dgm:t>
    </dgm:pt>
    <dgm:pt modelId="{A71DD343-85B2-44B4-8DFC-3178D407BDA9}" type="sibTrans" cxnId="{BAD3AFC8-7C83-42E7-8143-BCF75A3CE8E8}">
      <dgm:prSet/>
      <dgm:spPr/>
      <dgm:t>
        <a:bodyPr/>
        <a:lstStyle/>
        <a:p>
          <a:endParaRPr lang="en-US"/>
        </a:p>
      </dgm:t>
    </dgm:pt>
    <dgm:pt modelId="{1D9C9075-ABEF-4C1E-89F5-0E3B73FBEEE7}">
      <dgm:prSet/>
      <dgm:spPr>
        <a:solidFill>
          <a:schemeClr val="accent6">
            <a:lumMod val="50000"/>
          </a:schemeClr>
        </a:solidFill>
        <a:ln>
          <a:solidFill>
            <a:schemeClr val="tx1"/>
          </a:solidFill>
        </a:ln>
      </dgm:spPr>
      <dgm:t>
        <a:bodyPr/>
        <a:lstStyle/>
        <a:p>
          <a:r>
            <a:rPr lang="en-US" dirty="0"/>
            <a:t>Communicate your duty to report</a:t>
          </a:r>
        </a:p>
      </dgm:t>
    </dgm:pt>
    <dgm:pt modelId="{CF449162-B939-4547-986F-01362EA28EA6}" type="parTrans" cxnId="{A0077692-9141-4A9A-B6BB-18E06139A2CD}">
      <dgm:prSet/>
      <dgm:spPr/>
      <dgm:t>
        <a:bodyPr/>
        <a:lstStyle/>
        <a:p>
          <a:endParaRPr lang="en-US"/>
        </a:p>
      </dgm:t>
    </dgm:pt>
    <dgm:pt modelId="{A796BE81-9527-4FC3-8A86-AB4DBA359D08}" type="sibTrans" cxnId="{A0077692-9141-4A9A-B6BB-18E06139A2CD}">
      <dgm:prSet/>
      <dgm:spPr/>
      <dgm:t>
        <a:bodyPr/>
        <a:lstStyle/>
        <a:p>
          <a:endParaRPr lang="en-US"/>
        </a:p>
      </dgm:t>
    </dgm:pt>
    <dgm:pt modelId="{52C3374C-85D7-4693-B0C7-F4732CA8F085}">
      <dgm:prSet phldrT="[Text]"/>
      <dgm:spPr>
        <a:solidFill>
          <a:schemeClr val="accent6">
            <a:lumMod val="50000"/>
            <a:alpha val="90000"/>
          </a:schemeClr>
        </a:solidFill>
        <a:ln>
          <a:solidFill>
            <a:schemeClr val="tx1">
              <a:alpha val="90000"/>
            </a:schemeClr>
          </a:solidFill>
        </a:ln>
      </dgm:spPr>
      <dgm:t>
        <a:bodyPr/>
        <a:lstStyle/>
        <a:p>
          <a:r>
            <a:rPr lang="en-US" dirty="0"/>
            <a:t>Show your Support</a:t>
          </a:r>
        </a:p>
      </dgm:t>
    </dgm:pt>
    <dgm:pt modelId="{10D466DE-694F-4072-A188-3A99A3A344AD}" type="parTrans" cxnId="{6305DDD5-BE41-42A1-8960-0DBB4DDDC2CD}">
      <dgm:prSet/>
      <dgm:spPr/>
      <dgm:t>
        <a:bodyPr/>
        <a:lstStyle/>
        <a:p>
          <a:endParaRPr lang="en-US"/>
        </a:p>
      </dgm:t>
    </dgm:pt>
    <dgm:pt modelId="{747D31D1-3A04-4C68-8FF5-48A07FB5FCF9}" type="sibTrans" cxnId="{6305DDD5-BE41-42A1-8960-0DBB4DDDC2CD}">
      <dgm:prSet/>
      <dgm:spPr/>
      <dgm:t>
        <a:bodyPr/>
        <a:lstStyle/>
        <a:p>
          <a:endParaRPr lang="en-US"/>
        </a:p>
      </dgm:t>
    </dgm:pt>
    <dgm:pt modelId="{A78B2BD3-A4CC-4B31-8A50-C0B25C310E68}">
      <dgm:prSet/>
      <dgm:spPr>
        <a:solidFill>
          <a:schemeClr val="accent6">
            <a:lumMod val="20000"/>
            <a:lumOff val="80000"/>
            <a:alpha val="90000"/>
          </a:schemeClr>
        </a:solidFill>
        <a:ln>
          <a:solidFill>
            <a:schemeClr val="tx1">
              <a:alpha val="90000"/>
            </a:schemeClr>
          </a:solidFill>
        </a:ln>
      </dgm:spPr>
      <dgm:t>
        <a:bodyPr/>
        <a:lstStyle/>
        <a:p>
          <a:r>
            <a:rPr lang="en-US" dirty="0"/>
            <a:t>Earlier rather than later!</a:t>
          </a:r>
        </a:p>
      </dgm:t>
    </dgm:pt>
    <dgm:pt modelId="{A029EA6E-9C5C-4D9D-AE83-E6B7BAEB967F}" type="parTrans" cxnId="{10EEC22B-3576-45BE-90A3-6D7AB9113835}">
      <dgm:prSet/>
      <dgm:spPr/>
      <dgm:t>
        <a:bodyPr/>
        <a:lstStyle/>
        <a:p>
          <a:endParaRPr lang="en-US"/>
        </a:p>
      </dgm:t>
    </dgm:pt>
    <dgm:pt modelId="{FB758E5F-EEEB-483A-B189-58F0422CA52D}" type="sibTrans" cxnId="{10EEC22B-3576-45BE-90A3-6D7AB9113835}">
      <dgm:prSet/>
      <dgm:spPr/>
      <dgm:t>
        <a:bodyPr/>
        <a:lstStyle/>
        <a:p>
          <a:endParaRPr lang="en-US"/>
        </a:p>
      </dgm:t>
    </dgm:pt>
    <dgm:pt modelId="{889F0168-6C07-487B-9E2F-78A7B22A331C}">
      <dgm:prSet/>
      <dgm:spPr>
        <a:solidFill>
          <a:schemeClr val="accent6">
            <a:lumMod val="50000"/>
            <a:alpha val="90000"/>
          </a:schemeClr>
        </a:solidFill>
        <a:ln>
          <a:solidFill>
            <a:schemeClr val="tx1">
              <a:alpha val="90000"/>
            </a:schemeClr>
          </a:solidFill>
        </a:ln>
      </dgm:spPr>
      <dgm:t>
        <a:bodyPr/>
        <a:lstStyle/>
        <a:p>
          <a:r>
            <a:rPr lang="en-US"/>
            <a:t>Don’t Overstep</a:t>
          </a:r>
          <a:endParaRPr lang="en-US" dirty="0"/>
        </a:p>
      </dgm:t>
    </dgm:pt>
    <dgm:pt modelId="{81B33D0B-F847-4175-A898-14F84D92D5B3}" type="parTrans" cxnId="{CEE8B993-3302-4E42-8CA4-A272C1B685F0}">
      <dgm:prSet/>
      <dgm:spPr/>
      <dgm:t>
        <a:bodyPr/>
        <a:lstStyle/>
        <a:p>
          <a:endParaRPr lang="en-US"/>
        </a:p>
      </dgm:t>
    </dgm:pt>
    <dgm:pt modelId="{7AF2A322-91C4-4D9C-BE7A-30FFA1D3E384}" type="sibTrans" cxnId="{CEE8B993-3302-4E42-8CA4-A272C1B685F0}">
      <dgm:prSet/>
      <dgm:spPr/>
      <dgm:t>
        <a:bodyPr/>
        <a:lstStyle/>
        <a:p>
          <a:endParaRPr lang="en-US"/>
        </a:p>
      </dgm:t>
    </dgm:pt>
    <dgm:pt modelId="{043A1C54-9B1A-4341-8E36-E42493D80E80}">
      <dgm:prSet/>
      <dgm:spPr>
        <a:solidFill>
          <a:schemeClr val="accent6">
            <a:lumMod val="20000"/>
            <a:lumOff val="80000"/>
            <a:alpha val="90000"/>
          </a:schemeClr>
        </a:solidFill>
        <a:ln>
          <a:solidFill>
            <a:schemeClr val="tx1">
              <a:alpha val="90000"/>
            </a:schemeClr>
          </a:solidFill>
        </a:ln>
      </dgm:spPr>
      <dgm:t>
        <a:bodyPr/>
        <a:lstStyle/>
        <a:p>
          <a:r>
            <a:rPr lang="en-US" dirty="0"/>
            <a:t>Refrain from giving advice</a:t>
          </a:r>
        </a:p>
      </dgm:t>
    </dgm:pt>
    <dgm:pt modelId="{7E24E552-2DCB-4370-84BA-BBAFD19B4961}" type="parTrans" cxnId="{A060B0BF-F3C5-483D-803D-8D43E65BFDA1}">
      <dgm:prSet/>
      <dgm:spPr/>
      <dgm:t>
        <a:bodyPr/>
        <a:lstStyle/>
        <a:p>
          <a:endParaRPr lang="en-US"/>
        </a:p>
      </dgm:t>
    </dgm:pt>
    <dgm:pt modelId="{28A9F710-1A17-4583-B7DA-9E6F7F04E2B8}" type="sibTrans" cxnId="{A060B0BF-F3C5-483D-803D-8D43E65BFDA1}">
      <dgm:prSet/>
      <dgm:spPr/>
      <dgm:t>
        <a:bodyPr/>
        <a:lstStyle/>
        <a:p>
          <a:endParaRPr lang="en-US"/>
        </a:p>
      </dgm:t>
    </dgm:pt>
    <dgm:pt modelId="{02900E95-6B60-471E-B2E8-C3323118C77B}">
      <dgm:prSet/>
      <dgm:spPr>
        <a:solidFill>
          <a:schemeClr val="accent6">
            <a:lumMod val="20000"/>
            <a:lumOff val="80000"/>
            <a:alpha val="90000"/>
          </a:schemeClr>
        </a:solidFill>
        <a:ln>
          <a:solidFill>
            <a:schemeClr val="tx1">
              <a:alpha val="90000"/>
            </a:schemeClr>
          </a:solidFill>
        </a:ln>
      </dgm:spPr>
      <dgm:t>
        <a:bodyPr/>
        <a:lstStyle/>
        <a:p>
          <a:r>
            <a:rPr lang="en-US" dirty="0"/>
            <a:t>Remember your role</a:t>
          </a:r>
        </a:p>
      </dgm:t>
    </dgm:pt>
    <dgm:pt modelId="{F8BB5B91-ECB6-4906-8003-76D46BC482D8}" type="parTrans" cxnId="{FB839208-D83E-4DC9-BF8D-52B16FECC7AE}">
      <dgm:prSet/>
      <dgm:spPr/>
      <dgm:t>
        <a:bodyPr/>
        <a:lstStyle/>
        <a:p>
          <a:endParaRPr lang="en-US"/>
        </a:p>
      </dgm:t>
    </dgm:pt>
    <dgm:pt modelId="{88AD5A5F-9004-445E-B236-1B0B53536ADB}" type="sibTrans" cxnId="{FB839208-D83E-4DC9-BF8D-52B16FECC7AE}">
      <dgm:prSet/>
      <dgm:spPr/>
      <dgm:t>
        <a:bodyPr/>
        <a:lstStyle/>
        <a:p>
          <a:endParaRPr lang="en-US"/>
        </a:p>
      </dgm:t>
    </dgm:pt>
    <dgm:pt modelId="{99E902AC-2401-4FB5-B5AA-3F5FE619F73F}" type="pres">
      <dgm:prSet presAssocID="{3045EA54-5DA0-4004-8D7A-4B33E4E5226B}" presName="Name0" presStyleCnt="0">
        <dgm:presLayoutVars>
          <dgm:dir/>
          <dgm:animLvl val="lvl"/>
          <dgm:resizeHandles val="exact"/>
        </dgm:presLayoutVars>
      </dgm:prSet>
      <dgm:spPr/>
    </dgm:pt>
    <dgm:pt modelId="{2342EBDE-DDA2-4F23-98E4-E4A71C1A2006}" type="pres">
      <dgm:prSet presAssocID="{1D9C9075-ABEF-4C1E-89F5-0E3B73FBEEE7}" presName="composite" presStyleCnt="0"/>
      <dgm:spPr/>
    </dgm:pt>
    <dgm:pt modelId="{79D3A477-C3F4-4A72-9906-4F9023504F06}" type="pres">
      <dgm:prSet presAssocID="{1D9C9075-ABEF-4C1E-89F5-0E3B73FBEEE7}" presName="parTx" presStyleLbl="alignNode1" presStyleIdx="0" presStyleCnt="4">
        <dgm:presLayoutVars>
          <dgm:chMax val="0"/>
          <dgm:chPref val="0"/>
          <dgm:bulletEnabled val="1"/>
        </dgm:presLayoutVars>
      </dgm:prSet>
      <dgm:spPr/>
    </dgm:pt>
    <dgm:pt modelId="{63F9F762-A8EE-4AFF-8DAE-E9F0350B0A62}" type="pres">
      <dgm:prSet presAssocID="{1D9C9075-ABEF-4C1E-89F5-0E3B73FBEEE7}" presName="desTx" presStyleLbl="alignAccFollowNode1" presStyleIdx="0" presStyleCnt="4">
        <dgm:presLayoutVars>
          <dgm:bulletEnabled val="1"/>
        </dgm:presLayoutVars>
      </dgm:prSet>
      <dgm:spPr/>
    </dgm:pt>
    <dgm:pt modelId="{EB48A705-443A-44F9-AD17-986C1D966BA8}" type="pres">
      <dgm:prSet presAssocID="{A796BE81-9527-4FC3-8A86-AB4DBA359D08}" presName="space" presStyleCnt="0"/>
      <dgm:spPr/>
    </dgm:pt>
    <dgm:pt modelId="{43EA0C6F-0277-4718-82BF-BAA378BEEFFB}" type="pres">
      <dgm:prSet presAssocID="{D79DE742-45CF-4955-ADE9-5CFEA151C499}" presName="composite" presStyleCnt="0"/>
      <dgm:spPr/>
    </dgm:pt>
    <dgm:pt modelId="{9BE31661-76BA-4844-9F42-CD98D2F2C66F}" type="pres">
      <dgm:prSet presAssocID="{D79DE742-45CF-4955-ADE9-5CFEA151C499}" presName="parTx" presStyleLbl="alignNode1" presStyleIdx="1" presStyleCnt="4">
        <dgm:presLayoutVars>
          <dgm:chMax val="0"/>
          <dgm:chPref val="0"/>
          <dgm:bulletEnabled val="1"/>
        </dgm:presLayoutVars>
      </dgm:prSet>
      <dgm:spPr/>
    </dgm:pt>
    <dgm:pt modelId="{5196BA45-BC1E-4FAD-B9BB-8854D8D15442}" type="pres">
      <dgm:prSet presAssocID="{D79DE742-45CF-4955-ADE9-5CFEA151C499}" presName="desTx" presStyleLbl="alignAccFollowNode1" presStyleIdx="1" presStyleCnt="4">
        <dgm:presLayoutVars>
          <dgm:bulletEnabled val="1"/>
        </dgm:presLayoutVars>
      </dgm:prSet>
      <dgm:spPr/>
    </dgm:pt>
    <dgm:pt modelId="{412B25B3-BBB0-4C82-B9D2-C78CFD5D77AE}" type="pres">
      <dgm:prSet presAssocID="{5A4A3963-1856-449B-9DB9-D3E510BC8CD5}" presName="space" presStyleCnt="0"/>
      <dgm:spPr/>
    </dgm:pt>
    <dgm:pt modelId="{C1418C2B-FBB2-4F22-BE1B-B116F5821AEE}" type="pres">
      <dgm:prSet presAssocID="{889F0168-6C07-487B-9E2F-78A7B22A331C}" presName="composite" presStyleCnt="0"/>
      <dgm:spPr/>
    </dgm:pt>
    <dgm:pt modelId="{0C6EA8FA-7101-4613-8A10-2E62826913ED}" type="pres">
      <dgm:prSet presAssocID="{889F0168-6C07-487B-9E2F-78A7B22A331C}" presName="parTx" presStyleLbl="alignNode1" presStyleIdx="2" presStyleCnt="4">
        <dgm:presLayoutVars>
          <dgm:chMax val="0"/>
          <dgm:chPref val="0"/>
          <dgm:bulletEnabled val="1"/>
        </dgm:presLayoutVars>
      </dgm:prSet>
      <dgm:spPr/>
    </dgm:pt>
    <dgm:pt modelId="{339EB49E-3F1C-402F-A883-8D61B3E72E7C}" type="pres">
      <dgm:prSet presAssocID="{889F0168-6C07-487B-9E2F-78A7B22A331C}" presName="desTx" presStyleLbl="alignAccFollowNode1" presStyleIdx="2" presStyleCnt="4">
        <dgm:presLayoutVars>
          <dgm:bulletEnabled val="1"/>
        </dgm:presLayoutVars>
      </dgm:prSet>
      <dgm:spPr/>
    </dgm:pt>
    <dgm:pt modelId="{E27A96AD-680A-47CD-BEEE-88A133BB582A}" type="pres">
      <dgm:prSet presAssocID="{7AF2A322-91C4-4D9C-BE7A-30FFA1D3E384}" presName="space" presStyleCnt="0"/>
      <dgm:spPr/>
    </dgm:pt>
    <dgm:pt modelId="{ED22DBE0-2B04-4A12-9CFB-F501F4D3BA6F}" type="pres">
      <dgm:prSet presAssocID="{52C3374C-85D7-4693-B0C7-F4732CA8F085}" presName="composite" presStyleCnt="0"/>
      <dgm:spPr/>
    </dgm:pt>
    <dgm:pt modelId="{CCBF4608-00C1-462D-A072-5EFABDFB29E6}" type="pres">
      <dgm:prSet presAssocID="{52C3374C-85D7-4693-B0C7-F4732CA8F085}" presName="parTx" presStyleLbl="alignNode1" presStyleIdx="3" presStyleCnt="4">
        <dgm:presLayoutVars>
          <dgm:chMax val="0"/>
          <dgm:chPref val="0"/>
          <dgm:bulletEnabled val="1"/>
        </dgm:presLayoutVars>
      </dgm:prSet>
      <dgm:spPr/>
    </dgm:pt>
    <dgm:pt modelId="{E3804753-FD1B-4B60-83BF-3F001C899E94}" type="pres">
      <dgm:prSet presAssocID="{52C3374C-85D7-4693-B0C7-F4732CA8F085}" presName="desTx" presStyleLbl="alignAccFollowNode1" presStyleIdx="3" presStyleCnt="4">
        <dgm:presLayoutVars>
          <dgm:bulletEnabled val="1"/>
        </dgm:presLayoutVars>
      </dgm:prSet>
      <dgm:spPr/>
    </dgm:pt>
  </dgm:ptLst>
  <dgm:cxnLst>
    <dgm:cxn modelId="{FB839208-D83E-4DC9-BF8D-52B16FECC7AE}" srcId="{889F0168-6C07-487B-9E2F-78A7B22A331C}" destId="{02900E95-6B60-471E-B2E8-C3323118C77B}" srcOrd="1" destOrd="0" parTransId="{F8BB5B91-ECB6-4906-8003-76D46BC482D8}" sibTransId="{88AD5A5F-9004-445E-B236-1B0B53536ADB}"/>
    <dgm:cxn modelId="{F992B718-6299-44C4-A3CB-91D4D4CCE981}" type="presOf" srcId="{1D9C9075-ABEF-4C1E-89F5-0E3B73FBEEE7}" destId="{79D3A477-C3F4-4A72-9906-4F9023504F06}" srcOrd="0" destOrd="0" presId="urn:microsoft.com/office/officeart/2005/8/layout/hList1"/>
    <dgm:cxn modelId="{E18AD419-F834-472F-943F-693183794C94}" type="presOf" srcId="{9D0A811E-17C0-4EEB-BDCD-AFD5BB32B798}" destId="{E3804753-FD1B-4B60-83BF-3F001C899E94}" srcOrd="0" destOrd="1" presId="urn:microsoft.com/office/officeart/2005/8/layout/hList1"/>
    <dgm:cxn modelId="{83CD701D-8F96-45E0-A372-50DAADC592C2}" type="presOf" srcId="{0B89377B-475C-45F7-9D2B-E6A4B2BA5B11}" destId="{5196BA45-BC1E-4FAD-B9BB-8854D8D15442}" srcOrd="0" destOrd="1" presId="urn:microsoft.com/office/officeart/2005/8/layout/hList1"/>
    <dgm:cxn modelId="{10EEC22B-3576-45BE-90A3-6D7AB9113835}" srcId="{1D9C9075-ABEF-4C1E-89F5-0E3B73FBEEE7}" destId="{A78B2BD3-A4CC-4B31-8A50-C0B25C310E68}" srcOrd="0" destOrd="0" parTransId="{A029EA6E-9C5C-4D9D-AE83-E6B7BAEB967F}" sibTransId="{FB758E5F-EEEB-483A-B189-58F0422CA52D}"/>
    <dgm:cxn modelId="{0F5C0932-3CB6-48D6-8FF3-0FA287A52D3F}" type="presOf" srcId="{A78B2BD3-A4CC-4B31-8A50-C0B25C310E68}" destId="{63F9F762-A8EE-4AFF-8DAE-E9F0350B0A62}" srcOrd="0" destOrd="0" presId="urn:microsoft.com/office/officeart/2005/8/layout/hList1"/>
    <dgm:cxn modelId="{C0C80C33-5093-4DB3-AABA-1C9AD5521EF5}" srcId="{D79DE742-45CF-4955-ADE9-5CFEA151C499}" destId="{7D801C04-766B-4323-89AC-86E22980509B}" srcOrd="0" destOrd="0" parTransId="{20CBFE55-F4C0-4C27-BC43-5CB3A4AB8F9F}" sibTransId="{D7E42ED1-5F77-4304-91C9-413948F7A44C}"/>
    <dgm:cxn modelId="{59B42162-AB63-4AB5-8C5E-BB6118DC1404}" type="presOf" srcId="{36C4EA57-E27D-472E-B30D-4741DC77CDE5}" destId="{E3804753-FD1B-4B60-83BF-3F001C899E94}" srcOrd="0" destOrd="0" presId="urn:microsoft.com/office/officeart/2005/8/layout/hList1"/>
    <dgm:cxn modelId="{DBAB8B42-0620-4941-AFC7-AD33FBD8DCB2}" srcId="{D79DE742-45CF-4955-ADE9-5CFEA151C499}" destId="{1E86A71B-5AE9-4F9A-BAC4-EF52FBCE15FE}" srcOrd="2" destOrd="0" parTransId="{0179DF71-FD63-4A9C-B59B-AAD9DB3DD888}" sibTransId="{45907F15-1776-4B29-BDF6-A435431DA92A}"/>
    <dgm:cxn modelId="{50907A45-B6C4-4650-95B2-93ADBB90ED43}" type="presOf" srcId="{7D801C04-766B-4323-89AC-86E22980509B}" destId="{5196BA45-BC1E-4FAD-B9BB-8854D8D15442}" srcOrd="0" destOrd="0" presId="urn:microsoft.com/office/officeart/2005/8/layout/hList1"/>
    <dgm:cxn modelId="{748D0E67-0BC6-4A7E-8332-042260E7F9F1}" srcId="{3045EA54-5DA0-4004-8D7A-4B33E4E5226B}" destId="{D79DE742-45CF-4955-ADE9-5CFEA151C499}" srcOrd="1" destOrd="0" parTransId="{483BB058-256B-45B1-8B02-E430D4EC0575}" sibTransId="{5A4A3963-1856-449B-9DB9-D3E510BC8CD5}"/>
    <dgm:cxn modelId="{63A4D26E-7E71-4CC8-AE9D-89FC0920BE25}" type="presOf" srcId="{043A1C54-9B1A-4341-8E36-E42493D80E80}" destId="{339EB49E-3F1C-402F-A883-8D61B3E72E7C}" srcOrd="0" destOrd="0" presId="urn:microsoft.com/office/officeart/2005/8/layout/hList1"/>
    <dgm:cxn modelId="{7D45DC4F-1431-4741-AB24-4F047639A0A3}" type="presOf" srcId="{02900E95-6B60-471E-B2E8-C3323118C77B}" destId="{339EB49E-3F1C-402F-A883-8D61B3E72E7C}" srcOrd="0" destOrd="1" presId="urn:microsoft.com/office/officeart/2005/8/layout/hList1"/>
    <dgm:cxn modelId="{D2513788-677B-45EF-AD63-D3E3FE2F4132}" srcId="{D79DE742-45CF-4955-ADE9-5CFEA151C499}" destId="{0B89377B-475C-45F7-9D2B-E6A4B2BA5B11}" srcOrd="1" destOrd="0" parTransId="{51934957-F5FD-4426-8E4B-0CC9281877F8}" sibTransId="{C605345F-11E4-4F87-815E-FB83B7DC1568}"/>
    <dgm:cxn modelId="{A0077692-9141-4A9A-B6BB-18E06139A2CD}" srcId="{3045EA54-5DA0-4004-8D7A-4B33E4E5226B}" destId="{1D9C9075-ABEF-4C1E-89F5-0E3B73FBEEE7}" srcOrd="0" destOrd="0" parTransId="{CF449162-B939-4547-986F-01362EA28EA6}" sibTransId="{A796BE81-9527-4FC3-8A86-AB4DBA359D08}"/>
    <dgm:cxn modelId="{CEE8B993-3302-4E42-8CA4-A272C1B685F0}" srcId="{3045EA54-5DA0-4004-8D7A-4B33E4E5226B}" destId="{889F0168-6C07-487B-9E2F-78A7B22A331C}" srcOrd="2" destOrd="0" parTransId="{81B33D0B-F847-4175-A898-14F84D92D5B3}" sibTransId="{7AF2A322-91C4-4D9C-BE7A-30FFA1D3E384}"/>
    <dgm:cxn modelId="{F507F6A1-9057-4A67-8DB2-137BDCBBFD4B}" type="presOf" srcId="{D79DE742-45CF-4955-ADE9-5CFEA151C499}" destId="{9BE31661-76BA-4844-9F42-CD98D2F2C66F}" srcOrd="0" destOrd="0" presId="urn:microsoft.com/office/officeart/2005/8/layout/hList1"/>
    <dgm:cxn modelId="{164CBAA2-CE0F-44C3-8ED9-7C5A5A936F99}" srcId="{52C3374C-85D7-4693-B0C7-F4732CA8F085}" destId="{9D0A811E-17C0-4EEB-BDCD-AFD5BB32B798}" srcOrd="1" destOrd="0" parTransId="{1301C389-9DFC-4916-8A6D-CFF6E4A61548}" sibTransId="{6E9AE31A-EC00-4061-87C3-FD27247BFA9A}"/>
    <dgm:cxn modelId="{912223A8-3A4B-49FD-83AA-91427F49BD8B}" type="presOf" srcId="{52C3374C-85D7-4693-B0C7-F4732CA8F085}" destId="{CCBF4608-00C1-462D-A072-5EFABDFB29E6}" srcOrd="0" destOrd="0" presId="urn:microsoft.com/office/officeart/2005/8/layout/hList1"/>
    <dgm:cxn modelId="{A060B0BF-F3C5-483D-803D-8D43E65BFDA1}" srcId="{889F0168-6C07-487B-9E2F-78A7B22A331C}" destId="{043A1C54-9B1A-4341-8E36-E42493D80E80}" srcOrd="0" destOrd="0" parTransId="{7E24E552-2DCB-4370-84BA-BBAFD19B4961}" sibTransId="{28A9F710-1A17-4583-B7DA-9E6F7F04E2B8}"/>
    <dgm:cxn modelId="{BAD3AFC8-7C83-42E7-8143-BCF75A3CE8E8}" srcId="{52C3374C-85D7-4693-B0C7-F4732CA8F085}" destId="{36C4EA57-E27D-472E-B30D-4741DC77CDE5}" srcOrd="0" destOrd="0" parTransId="{25CC40A2-5EB5-4A89-834B-D7EB08654EB8}" sibTransId="{A71DD343-85B2-44B4-8DFC-3178D407BDA9}"/>
    <dgm:cxn modelId="{6305DDD5-BE41-42A1-8960-0DBB4DDDC2CD}" srcId="{3045EA54-5DA0-4004-8D7A-4B33E4E5226B}" destId="{52C3374C-85D7-4693-B0C7-F4732CA8F085}" srcOrd="3" destOrd="0" parTransId="{10D466DE-694F-4072-A188-3A99A3A344AD}" sibTransId="{747D31D1-3A04-4C68-8FF5-48A07FB5FCF9}"/>
    <dgm:cxn modelId="{9C5966E9-B773-41FA-9B22-F50E7E178FC5}" type="presOf" srcId="{889F0168-6C07-487B-9E2F-78A7B22A331C}" destId="{0C6EA8FA-7101-4613-8A10-2E62826913ED}" srcOrd="0" destOrd="0" presId="urn:microsoft.com/office/officeart/2005/8/layout/hList1"/>
    <dgm:cxn modelId="{A412A3F4-C98B-4446-8F19-F9861957395E}" type="presOf" srcId="{1E86A71B-5AE9-4F9A-BAC4-EF52FBCE15FE}" destId="{5196BA45-BC1E-4FAD-B9BB-8854D8D15442}" srcOrd="0" destOrd="2" presId="urn:microsoft.com/office/officeart/2005/8/layout/hList1"/>
    <dgm:cxn modelId="{6E2F94F6-D3E6-4040-9AEE-F4F285F6AD77}" type="presOf" srcId="{3045EA54-5DA0-4004-8D7A-4B33E4E5226B}" destId="{99E902AC-2401-4FB5-B5AA-3F5FE619F73F}" srcOrd="0" destOrd="0" presId="urn:microsoft.com/office/officeart/2005/8/layout/hList1"/>
    <dgm:cxn modelId="{4DF7D714-42F8-450A-83AB-CD86E7FC9CBC}" type="presParOf" srcId="{99E902AC-2401-4FB5-B5AA-3F5FE619F73F}" destId="{2342EBDE-DDA2-4F23-98E4-E4A71C1A2006}" srcOrd="0" destOrd="0" presId="urn:microsoft.com/office/officeart/2005/8/layout/hList1"/>
    <dgm:cxn modelId="{15DD2F71-0A2F-4032-9945-639CC2D8A1C1}" type="presParOf" srcId="{2342EBDE-DDA2-4F23-98E4-E4A71C1A2006}" destId="{79D3A477-C3F4-4A72-9906-4F9023504F06}" srcOrd="0" destOrd="0" presId="urn:microsoft.com/office/officeart/2005/8/layout/hList1"/>
    <dgm:cxn modelId="{79B36AC3-930C-42F8-A791-D32AA37968C1}" type="presParOf" srcId="{2342EBDE-DDA2-4F23-98E4-E4A71C1A2006}" destId="{63F9F762-A8EE-4AFF-8DAE-E9F0350B0A62}" srcOrd="1" destOrd="0" presId="urn:microsoft.com/office/officeart/2005/8/layout/hList1"/>
    <dgm:cxn modelId="{9AA8F06D-DC35-476B-A001-8E8B167AB308}" type="presParOf" srcId="{99E902AC-2401-4FB5-B5AA-3F5FE619F73F}" destId="{EB48A705-443A-44F9-AD17-986C1D966BA8}" srcOrd="1" destOrd="0" presId="urn:microsoft.com/office/officeart/2005/8/layout/hList1"/>
    <dgm:cxn modelId="{800619E7-40CB-4858-BB43-9006A313543F}" type="presParOf" srcId="{99E902AC-2401-4FB5-B5AA-3F5FE619F73F}" destId="{43EA0C6F-0277-4718-82BF-BAA378BEEFFB}" srcOrd="2" destOrd="0" presId="urn:microsoft.com/office/officeart/2005/8/layout/hList1"/>
    <dgm:cxn modelId="{F61D5B8F-0052-4CF2-9851-DA9E9E4CDA47}" type="presParOf" srcId="{43EA0C6F-0277-4718-82BF-BAA378BEEFFB}" destId="{9BE31661-76BA-4844-9F42-CD98D2F2C66F}" srcOrd="0" destOrd="0" presId="urn:microsoft.com/office/officeart/2005/8/layout/hList1"/>
    <dgm:cxn modelId="{6FCB9357-FE22-4C51-B3D7-1250D9A4CDF2}" type="presParOf" srcId="{43EA0C6F-0277-4718-82BF-BAA378BEEFFB}" destId="{5196BA45-BC1E-4FAD-B9BB-8854D8D15442}" srcOrd="1" destOrd="0" presId="urn:microsoft.com/office/officeart/2005/8/layout/hList1"/>
    <dgm:cxn modelId="{0839D8AE-08A1-4DDA-9AB7-1FFB178605A5}" type="presParOf" srcId="{99E902AC-2401-4FB5-B5AA-3F5FE619F73F}" destId="{412B25B3-BBB0-4C82-B9D2-C78CFD5D77AE}" srcOrd="3" destOrd="0" presId="urn:microsoft.com/office/officeart/2005/8/layout/hList1"/>
    <dgm:cxn modelId="{E7AF2B6A-4D09-4E58-A46F-7253F412B858}" type="presParOf" srcId="{99E902AC-2401-4FB5-B5AA-3F5FE619F73F}" destId="{C1418C2B-FBB2-4F22-BE1B-B116F5821AEE}" srcOrd="4" destOrd="0" presId="urn:microsoft.com/office/officeart/2005/8/layout/hList1"/>
    <dgm:cxn modelId="{FF10E7A8-5DAD-4F54-BCD3-05A4339D57D9}" type="presParOf" srcId="{C1418C2B-FBB2-4F22-BE1B-B116F5821AEE}" destId="{0C6EA8FA-7101-4613-8A10-2E62826913ED}" srcOrd="0" destOrd="0" presId="urn:microsoft.com/office/officeart/2005/8/layout/hList1"/>
    <dgm:cxn modelId="{13A9C13F-4F0B-4283-A39D-CBF29E772FC8}" type="presParOf" srcId="{C1418C2B-FBB2-4F22-BE1B-B116F5821AEE}" destId="{339EB49E-3F1C-402F-A883-8D61B3E72E7C}" srcOrd="1" destOrd="0" presId="urn:microsoft.com/office/officeart/2005/8/layout/hList1"/>
    <dgm:cxn modelId="{20419F58-00B5-4F5F-92C2-FC6AEA815A1A}" type="presParOf" srcId="{99E902AC-2401-4FB5-B5AA-3F5FE619F73F}" destId="{E27A96AD-680A-47CD-BEEE-88A133BB582A}" srcOrd="5" destOrd="0" presId="urn:microsoft.com/office/officeart/2005/8/layout/hList1"/>
    <dgm:cxn modelId="{06B98A3B-282F-4CF3-9D72-7F4A9A3B94D9}" type="presParOf" srcId="{99E902AC-2401-4FB5-B5AA-3F5FE619F73F}" destId="{ED22DBE0-2B04-4A12-9CFB-F501F4D3BA6F}" srcOrd="6" destOrd="0" presId="urn:microsoft.com/office/officeart/2005/8/layout/hList1"/>
    <dgm:cxn modelId="{54D26F53-A82C-44DA-831C-99C236C82833}" type="presParOf" srcId="{ED22DBE0-2B04-4A12-9CFB-F501F4D3BA6F}" destId="{CCBF4608-00C1-462D-A072-5EFABDFB29E6}" srcOrd="0" destOrd="0" presId="urn:microsoft.com/office/officeart/2005/8/layout/hList1"/>
    <dgm:cxn modelId="{0CB22260-222E-4856-B63B-D2A5BE26432A}" type="presParOf" srcId="{ED22DBE0-2B04-4A12-9CFB-F501F4D3BA6F}" destId="{E3804753-FD1B-4B60-83BF-3F001C899E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66C24A9-31DB-45FB-8782-1484B0F25AA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30661C2B-716C-4CD7-A3CA-0BF2AF8B06A0}">
      <dgm:prSet phldrT="[Text]"/>
      <dgm:spPr/>
      <dgm:t>
        <a:bodyPr/>
        <a:lstStyle/>
        <a:p>
          <a:r>
            <a:rPr lang="en-US" b="1" i="0" dirty="0"/>
            <a:t>MSU Police Department</a:t>
          </a:r>
          <a:endParaRPr lang="en-US" b="1" dirty="0"/>
        </a:p>
      </dgm:t>
    </dgm:pt>
    <dgm:pt modelId="{275D1DDD-9F33-419D-9D80-D1D4F64D0B7B}" type="parTrans" cxnId="{0EED48BD-2934-4645-88C1-5F548C2D3D90}">
      <dgm:prSet/>
      <dgm:spPr/>
      <dgm:t>
        <a:bodyPr/>
        <a:lstStyle/>
        <a:p>
          <a:endParaRPr lang="en-US"/>
        </a:p>
      </dgm:t>
    </dgm:pt>
    <dgm:pt modelId="{21A2FBA5-F572-4DE3-9EAE-4147625AE924}" type="sibTrans" cxnId="{0EED48BD-2934-4645-88C1-5F548C2D3D90}">
      <dgm:prSet/>
      <dgm:spPr/>
      <dgm:t>
        <a:bodyPr/>
        <a:lstStyle/>
        <a:p>
          <a:endParaRPr lang="en-US"/>
        </a:p>
      </dgm:t>
    </dgm:pt>
    <dgm:pt modelId="{9BC264E6-080C-4D6F-AE92-2470CA52973B}">
      <dgm:prSet phldrT="[Text]"/>
      <dgm:spPr/>
      <dgm:t>
        <a:bodyPr/>
        <a:lstStyle/>
        <a:p>
          <a:r>
            <a:rPr lang="en-US" b="1" i="0" dirty="0"/>
            <a:t>Office of Institutional Equity</a:t>
          </a:r>
          <a:endParaRPr lang="en-US" dirty="0"/>
        </a:p>
      </dgm:t>
    </dgm:pt>
    <dgm:pt modelId="{0B1FFAA7-B366-4694-A33F-778A96EF6A54}" type="parTrans" cxnId="{9C7A305C-312C-4D90-9DD2-997C3DC59DB1}">
      <dgm:prSet/>
      <dgm:spPr/>
      <dgm:t>
        <a:bodyPr/>
        <a:lstStyle/>
        <a:p>
          <a:endParaRPr lang="en-US"/>
        </a:p>
      </dgm:t>
    </dgm:pt>
    <dgm:pt modelId="{DA9C7138-4203-445E-AE68-436860B1B159}" type="sibTrans" cxnId="{9C7A305C-312C-4D90-9DD2-997C3DC59DB1}">
      <dgm:prSet/>
      <dgm:spPr/>
      <dgm:t>
        <a:bodyPr/>
        <a:lstStyle/>
        <a:p>
          <a:endParaRPr lang="en-US"/>
        </a:p>
      </dgm:t>
    </dgm:pt>
    <dgm:pt modelId="{33A46FE9-FB0E-47ED-B547-53B15733A4D9}">
      <dgm:prSet phldrT="[Text]"/>
      <dgm:spPr/>
      <dgm:t>
        <a:bodyPr/>
        <a:lstStyle/>
        <a:p>
          <a:r>
            <a:rPr lang="en-US" b="1" i="0" dirty="0"/>
            <a:t>Title IX Coordinator</a:t>
          </a:r>
          <a:endParaRPr lang="en-US" dirty="0"/>
        </a:p>
      </dgm:t>
    </dgm:pt>
    <dgm:pt modelId="{A23EB9CC-A1CC-444F-8E6B-443561D190A3}" type="parTrans" cxnId="{BFA5600C-E918-483D-8B8C-7104F877C87B}">
      <dgm:prSet/>
      <dgm:spPr/>
      <dgm:t>
        <a:bodyPr/>
        <a:lstStyle/>
        <a:p>
          <a:endParaRPr lang="en-US"/>
        </a:p>
      </dgm:t>
    </dgm:pt>
    <dgm:pt modelId="{A55F93A4-F83D-4D56-BB4C-F7BAEFB50581}" type="sibTrans" cxnId="{BFA5600C-E918-483D-8B8C-7104F877C87B}">
      <dgm:prSet/>
      <dgm:spPr/>
      <dgm:t>
        <a:bodyPr/>
        <a:lstStyle/>
        <a:p>
          <a:endParaRPr lang="en-US"/>
        </a:p>
      </dgm:t>
    </dgm:pt>
    <dgm:pt modelId="{2BFC3F15-D125-49C9-9986-1FEC07ECF166}">
      <dgm:prSet phldrT="[Text]"/>
      <dgm:spPr/>
      <dgm:t>
        <a:bodyPr/>
        <a:lstStyle/>
        <a:p>
          <a:r>
            <a:rPr lang="en-US" b="0" i="0"/>
            <a:t>1120 Red Cedar Road</a:t>
          </a:r>
          <a:br>
            <a:rPr lang="en-US"/>
          </a:br>
          <a:r>
            <a:rPr lang="en-US" b="0" i="0"/>
            <a:t>East Lansing, MI  48824</a:t>
          </a:r>
          <a:br>
            <a:rPr lang="en-US"/>
          </a:br>
          <a:r>
            <a:rPr lang="en-US" b="0" i="0"/>
            <a:t>(517) 355-2221</a:t>
          </a:r>
          <a:br>
            <a:rPr lang="en-US"/>
          </a:br>
          <a:r>
            <a:rPr lang="en-US" b="0" i="0"/>
            <a:t>Emergencies:  911</a:t>
          </a:r>
          <a:endParaRPr lang="en-US"/>
        </a:p>
      </dgm:t>
    </dgm:pt>
    <dgm:pt modelId="{CD3A7F97-FC25-4277-B575-6966CDE2ACA2}" type="parTrans" cxnId="{C410E5DD-7C8C-4139-A762-14F4C98759DF}">
      <dgm:prSet/>
      <dgm:spPr/>
      <dgm:t>
        <a:bodyPr/>
        <a:lstStyle/>
        <a:p>
          <a:endParaRPr lang="en-US"/>
        </a:p>
      </dgm:t>
    </dgm:pt>
    <dgm:pt modelId="{45C928D1-4E38-4B75-A77B-0E943B763320}" type="sibTrans" cxnId="{C410E5DD-7C8C-4139-A762-14F4C98759DF}">
      <dgm:prSet/>
      <dgm:spPr/>
      <dgm:t>
        <a:bodyPr/>
        <a:lstStyle/>
        <a:p>
          <a:endParaRPr lang="en-US"/>
        </a:p>
      </dgm:t>
    </dgm:pt>
    <dgm:pt modelId="{0BA09B53-7D52-4EAD-B0CE-AACEB6C5011D}">
      <dgm:prSet phldrT="[Text]"/>
      <dgm:spPr/>
      <dgm:t>
        <a:bodyPr/>
        <a:lstStyle/>
        <a:p>
          <a:r>
            <a:rPr lang="en-US" b="0" i="0" dirty="0"/>
            <a:t>408 W. Circle Dr., Suite 5, </a:t>
          </a:r>
          <a:r>
            <a:rPr lang="en-US" b="0" i="0" dirty="0" err="1"/>
            <a:t>Olds</a:t>
          </a:r>
          <a:r>
            <a:rPr lang="en-US" b="0" i="0" dirty="0"/>
            <a:t> Hall</a:t>
          </a:r>
          <a:br>
            <a:rPr lang="en-US" dirty="0"/>
          </a:br>
          <a:r>
            <a:rPr lang="en-US" b="0" i="0" dirty="0"/>
            <a:t>East Lansing, MI  48824</a:t>
          </a:r>
          <a:br>
            <a:rPr lang="en-US" dirty="0"/>
          </a:br>
          <a:r>
            <a:rPr lang="en-US" b="0" i="0" dirty="0"/>
            <a:t>(517) 353-3922</a:t>
          </a:r>
          <a:br>
            <a:rPr lang="en-US" dirty="0"/>
          </a:br>
          <a:r>
            <a:rPr lang="en-US" b="0" i="0" dirty="0">
              <a:hlinkClick xmlns:r="http://schemas.openxmlformats.org/officeDocument/2006/relationships" r:id="rId1"/>
            </a:rPr>
            <a:t>oie@msu.edu</a:t>
          </a:r>
          <a:endParaRPr lang="en-US" dirty="0"/>
        </a:p>
      </dgm:t>
    </dgm:pt>
    <dgm:pt modelId="{7A9F01FF-5BCE-4FEF-8C68-1C6602B24216}" type="parTrans" cxnId="{B75A43B8-A5BA-45C3-B9F9-FF86D94239B6}">
      <dgm:prSet/>
      <dgm:spPr/>
      <dgm:t>
        <a:bodyPr/>
        <a:lstStyle/>
        <a:p>
          <a:endParaRPr lang="en-US"/>
        </a:p>
      </dgm:t>
    </dgm:pt>
    <dgm:pt modelId="{2055D4AA-3FD8-4A6A-B99D-8BCD52858BBE}" type="sibTrans" cxnId="{B75A43B8-A5BA-45C3-B9F9-FF86D94239B6}">
      <dgm:prSet/>
      <dgm:spPr/>
      <dgm:t>
        <a:bodyPr/>
        <a:lstStyle/>
        <a:p>
          <a:endParaRPr lang="en-US"/>
        </a:p>
      </dgm:t>
    </dgm:pt>
    <dgm:pt modelId="{C9DA37DD-590F-458D-B18F-5A84240D0F51}">
      <dgm:prSet phldrT="[Text]"/>
      <dgm:spPr/>
      <dgm:t>
        <a:bodyPr/>
        <a:lstStyle/>
        <a:p>
          <a:r>
            <a:rPr lang="en-US" b="0" i="0"/>
            <a:t>Nicole Schmidtke, JD</a:t>
          </a:r>
          <a:br>
            <a:rPr lang="en-US"/>
          </a:br>
          <a:r>
            <a:rPr lang="en-US" b="0" i="0"/>
            <a:t>Office for Civil Rights and Title IX Education and Compliance</a:t>
          </a:r>
          <a:br>
            <a:rPr lang="en-US"/>
          </a:br>
          <a:r>
            <a:rPr lang="en-US" b="0" i="0"/>
            <a:t>408 W. Circle Dr. Suite 5, Olds Hall</a:t>
          </a:r>
          <a:br>
            <a:rPr lang="en-US"/>
          </a:br>
          <a:r>
            <a:rPr lang="en-US" b="0" i="0"/>
            <a:t>East Lansing, MI  48824</a:t>
          </a:r>
          <a:br>
            <a:rPr lang="en-US"/>
          </a:br>
          <a:r>
            <a:rPr lang="en-US" b="0" i="0"/>
            <a:t>(517) 353-3922</a:t>
          </a:r>
          <a:endParaRPr lang="en-US" dirty="0"/>
        </a:p>
      </dgm:t>
    </dgm:pt>
    <dgm:pt modelId="{A10CF8F2-9FF5-44E9-B790-EE8C17608A63}" type="parTrans" cxnId="{F16805AB-3BBE-4CAF-9FD2-F101A8E6ECB7}">
      <dgm:prSet/>
      <dgm:spPr/>
      <dgm:t>
        <a:bodyPr/>
        <a:lstStyle/>
        <a:p>
          <a:endParaRPr lang="en-US"/>
        </a:p>
      </dgm:t>
    </dgm:pt>
    <dgm:pt modelId="{1521E741-F492-47B7-BAF5-3A988E405E58}" type="sibTrans" cxnId="{F16805AB-3BBE-4CAF-9FD2-F101A8E6ECB7}">
      <dgm:prSet/>
      <dgm:spPr/>
      <dgm:t>
        <a:bodyPr/>
        <a:lstStyle/>
        <a:p>
          <a:endParaRPr lang="en-US"/>
        </a:p>
      </dgm:t>
    </dgm:pt>
    <dgm:pt modelId="{FBAC5666-69F1-441B-A07E-B85E07CC6676}" type="pres">
      <dgm:prSet presAssocID="{066C24A9-31DB-45FB-8782-1484B0F25AAF}" presName="Name0" presStyleCnt="0">
        <dgm:presLayoutVars>
          <dgm:dir/>
          <dgm:animLvl val="lvl"/>
          <dgm:resizeHandles val="exact"/>
        </dgm:presLayoutVars>
      </dgm:prSet>
      <dgm:spPr/>
    </dgm:pt>
    <dgm:pt modelId="{6D5EC21E-8D7F-4C7E-9090-011C4468AA03}" type="pres">
      <dgm:prSet presAssocID="{30661C2B-716C-4CD7-A3CA-0BF2AF8B06A0}" presName="composite" presStyleCnt="0"/>
      <dgm:spPr/>
    </dgm:pt>
    <dgm:pt modelId="{28B7DB6F-3ED5-49C2-88B8-B7BD97BF91B8}" type="pres">
      <dgm:prSet presAssocID="{30661C2B-716C-4CD7-A3CA-0BF2AF8B06A0}" presName="parTx" presStyleLbl="alignNode1" presStyleIdx="0" presStyleCnt="3">
        <dgm:presLayoutVars>
          <dgm:chMax val="0"/>
          <dgm:chPref val="0"/>
          <dgm:bulletEnabled val="1"/>
        </dgm:presLayoutVars>
      </dgm:prSet>
      <dgm:spPr/>
    </dgm:pt>
    <dgm:pt modelId="{8BC4C5EC-F070-4E6C-9656-25C45C0BDDE0}" type="pres">
      <dgm:prSet presAssocID="{30661C2B-716C-4CD7-A3CA-0BF2AF8B06A0}" presName="desTx" presStyleLbl="alignAccFollowNode1" presStyleIdx="0" presStyleCnt="3">
        <dgm:presLayoutVars>
          <dgm:bulletEnabled val="1"/>
        </dgm:presLayoutVars>
      </dgm:prSet>
      <dgm:spPr/>
    </dgm:pt>
    <dgm:pt modelId="{9D1B6E31-2C75-4E88-9F86-32BD34DA8DB6}" type="pres">
      <dgm:prSet presAssocID="{21A2FBA5-F572-4DE3-9EAE-4147625AE924}" presName="space" presStyleCnt="0"/>
      <dgm:spPr/>
    </dgm:pt>
    <dgm:pt modelId="{627AC167-3F7C-450D-90B6-67C56488F2E9}" type="pres">
      <dgm:prSet presAssocID="{9BC264E6-080C-4D6F-AE92-2470CA52973B}" presName="composite" presStyleCnt="0"/>
      <dgm:spPr/>
    </dgm:pt>
    <dgm:pt modelId="{EAAED99C-D586-495F-B9D6-694F68E85386}" type="pres">
      <dgm:prSet presAssocID="{9BC264E6-080C-4D6F-AE92-2470CA52973B}" presName="parTx" presStyleLbl="alignNode1" presStyleIdx="1" presStyleCnt="3">
        <dgm:presLayoutVars>
          <dgm:chMax val="0"/>
          <dgm:chPref val="0"/>
          <dgm:bulletEnabled val="1"/>
        </dgm:presLayoutVars>
      </dgm:prSet>
      <dgm:spPr/>
    </dgm:pt>
    <dgm:pt modelId="{2B70F681-F22C-4637-8B64-D026576302FE}" type="pres">
      <dgm:prSet presAssocID="{9BC264E6-080C-4D6F-AE92-2470CA52973B}" presName="desTx" presStyleLbl="alignAccFollowNode1" presStyleIdx="1" presStyleCnt="3">
        <dgm:presLayoutVars>
          <dgm:bulletEnabled val="1"/>
        </dgm:presLayoutVars>
      </dgm:prSet>
      <dgm:spPr/>
    </dgm:pt>
    <dgm:pt modelId="{AA2BCB82-D5AE-4470-878C-425E5FC29425}" type="pres">
      <dgm:prSet presAssocID="{DA9C7138-4203-445E-AE68-436860B1B159}" presName="space" presStyleCnt="0"/>
      <dgm:spPr/>
    </dgm:pt>
    <dgm:pt modelId="{3F436DB3-3326-4D69-9FB4-EA11EFB556A5}" type="pres">
      <dgm:prSet presAssocID="{33A46FE9-FB0E-47ED-B547-53B15733A4D9}" presName="composite" presStyleCnt="0"/>
      <dgm:spPr/>
    </dgm:pt>
    <dgm:pt modelId="{D1796B4C-71AB-47FA-AA21-99FC961E89CA}" type="pres">
      <dgm:prSet presAssocID="{33A46FE9-FB0E-47ED-B547-53B15733A4D9}" presName="parTx" presStyleLbl="alignNode1" presStyleIdx="2" presStyleCnt="3">
        <dgm:presLayoutVars>
          <dgm:chMax val="0"/>
          <dgm:chPref val="0"/>
          <dgm:bulletEnabled val="1"/>
        </dgm:presLayoutVars>
      </dgm:prSet>
      <dgm:spPr/>
    </dgm:pt>
    <dgm:pt modelId="{471A9B65-5B90-4764-89A5-F817013C3C34}" type="pres">
      <dgm:prSet presAssocID="{33A46FE9-FB0E-47ED-B547-53B15733A4D9}" presName="desTx" presStyleLbl="alignAccFollowNode1" presStyleIdx="2" presStyleCnt="3">
        <dgm:presLayoutVars>
          <dgm:bulletEnabled val="1"/>
        </dgm:presLayoutVars>
      </dgm:prSet>
      <dgm:spPr/>
    </dgm:pt>
  </dgm:ptLst>
  <dgm:cxnLst>
    <dgm:cxn modelId="{BFA5600C-E918-483D-8B8C-7104F877C87B}" srcId="{066C24A9-31DB-45FB-8782-1484B0F25AAF}" destId="{33A46FE9-FB0E-47ED-B547-53B15733A4D9}" srcOrd="2" destOrd="0" parTransId="{A23EB9CC-A1CC-444F-8E6B-443561D190A3}" sibTransId="{A55F93A4-F83D-4D56-BB4C-F7BAEFB50581}"/>
    <dgm:cxn modelId="{F6587A0E-FE59-42F5-B0F6-18C46EE63C82}" type="presOf" srcId="{C9DA37DD-590F-458D-B18F-5A84240D0F51}" destId="{471A9B65-5B90-4764-89A5-F817013C3C34}" srcOrd="0" destOrd="0" presId="urn:microsoft.com/office/officeart/2005/8/layout/hList1"/>
    <dgm:cxn modelId="{F396C71C-16A6-4738-91A9-EBA1BD3C519C}" type="presOf" srcId="{2BFC3F15-D125-49C9-9986-1FEC07ECF166}" destId="{8BC4C5EC-F070-4E6C-9656-25C45C0BDDE0}" srcOrd="0" destOrd="0" presId="urn:microsoft.com/office/officeart/2005/8/layout/hList1"/>
    <dgm:cxn modelId="{09721A31-7E01-427F-A2F0-B3B2C69EB121}" type="presOf" srcId="{066C24A9-31DB-45FB-8782-1484B0F25AAF}" destId="{FBAC5666-69F1-441B-A07E-B85E07CC6676}" srcOrd="0" destOrd="0" presId="urn:microsoft.com/office/officeart/2005/8/layout/hList1"/>
    <dgm:cxn modelId="{9C7A305C-312C-4D90-9DD2-997C3DC59DB1}" srcId="{066C24A9-31DB-45FB-8782-1484B0F25AAF}" destId="{9BC264E6-080C-4D6F-AE92-2470CA52973B}" srcOrd="1" destOrd="0" parTransId="{0B1FFAA7-B366-4694-A33F-778A96EF6A54}" sibTransId="{DA9C7138-4203-445E-AE68-436860B1B159}"/>
    <dgm:cxn modelId="{773D6E54-E811-4747-984B-42A8D8BC232C}" type="presOf" srcId="{0BA09B53-7D52-4EAD-B0CE-AACEB6C5011D}" destId="{2B70F681-F22C-4637-8B64-D026576302FE}" srcOrd="0" destOrd="0" presId="urn:microsoft.com/office/officeart/2005/8/layout/hList1"/>
    <dgm:cxn modelId="{25B23055-C839-452C-9DC3-C6B84D448973}" type="presOf" srcId="{33A46FE9-FB0E-47ED-B547-53B15733A4D9}" destId="{D1796B4C-71AB-47FA-AA21-99FC961E89CA}" srcOrd="0" destOrd="0" presId="urn:microsoft.com/office/officeart/2005/8/layout/hList1"/>
    <dgm:cxn modelId="{11212487-BFEC-4111-932D-F503FB91AFB5}" type="presOf" srcId="{30661C2B-716C-4CD7-A3CA-0BF2AF8B06A0}" destId="{28B7DB6F-3ED5-49C2-88B8-B7BD97BF91B8}" srcOrd="0" destOrd="0" presId="urn:microsoft.com/office/officeart/2005/8/layout/hList1"/>
    <dgm:cxn modelId="{F16805AB-3BBE-4CAF-9FD2-F101A8E6ECB7}" srcId="{33A46FE9-FB0E-47ED-B547-53B15733A4D9}" destId="{C9DA37DD-590F-458D-B18F-5A84240D0F51}" srcOrd="0" destOrd="0" parTransId="{A10CF8F2-9FF5-44E9-B790-EE8C17608A63}" sibTransId="{1521E741-F492-47B7-BAF5-3A988E405E58}"/>
    <dgm:cxn modelId="{B75A43B8-A5BA-45C3-B9F9-FF86D94239B6}" srcId="{9BC264E6-080C-4D6F-AE92-2470CA52973B}" destId="{0BA09B53-7D52-4EAD-B0CE-AACEB6C5011D}" srcOrd="0" destOrd="0" parTransId="{7A9F01FF-5BCE-4FEF-8C68-1C6602B24216}" sibTransId="{2055D4AA-3FD8-4A6A-B99D-8BCD52858BBE}"/>
    <dgm:cxn modelId="{D05CE6BB-0441-48D7-9192-A36E4C2CE908}" type="presOf" srcId="{9BC264E6-080C-4D6F-AE92-2470CA52973B}" destId="{EAAED99C-D586-495F-B9D6-694F68E85386}" srcOrd="0" destOrd="0" presId="urn:microsoft.com/office/officeart/2005/8/layout/hList1"/>
    <dgm:cxn modelId="{0EED48BD-2934-4645-88C1-5F548C2D3D90}" srcId="{066C24A9-31DB-45FB-8782-1484B0F25AAF}" destId="{30661C2B-716C-4CD7-A3CA-0BF2AF8B06A0}" srcOrd="0" destOrd="0" parTransId="{275D1DDD-9F33-419D-9D80-D1D4F64D0B7B}" sibTransId="{21A2FBA5-F572-4DE3-9EAE-4147625AE924}"/>
    <dgm:cxn modelId="{C410E5DD-7C8C-4139-A762-14F4C98759DF}" srcId="{30661C2B-716C-4CD7-A3CA-0BF2AF8B06A0}" destId="{2BFC3F15-D125-49C9-9986-1FEC07ECF166}" srcOrd="0" destOrd="0" parTransId="{CD3A7F97-FC25-4277-B575-6966CDE2ACA2}" sibTransId="{45C928D1-4E38-4B75-A77B-0E943B763320}"/>
    <dgm:cxn modelId="{E1CB6FA9-9AF0-4351-A143-DD4FEDC049C7}" type="presParOf" srcId="{FBAC5666-69F1-441B-A07E-B85E07CC6676}" destId="{6D5EC21E-8D7F-4C7E-9090-011C4468AA03}" srcOrd="0" destOrd="0" presId="urn:microsoft.com/office/officeart/2005/8/layout/hList1"/>
    <dgm:cxn modelId="{4D5401D5-F4EA-4FEF-8736-07A81D9521CB}" type="presParOf" srcId="{6D5EC21E-8D7F-4C7E-9090-011C4468AA03}" destId="{28B7DB6F-3ED5-49C2-88B8-B7BD97BF91B8}" srcOrd="0" destOrd="0" presId="urn:microsoft.com/office/officeart/2005/8/layout/hList1"/>
    <dgm:cxn modelId="{9511FC69-F1D5-434B-ADC5-5F24C8CF99D0}" type="presParOf" srcId="{6D5EC21E-8D7F-4C7E-9090-011C4468AA03}" destId="{8BC4C5EC-F070-4E6C-9656-25C45C0BDDE0}" srcOrd="1" destOrd="0" presId="urn:microsoft.com/office/officeart/2005/8/layout/hList1"/>
    <dgm:cxn modelId="{CB605E48-6272-4E67-B231-71DBFEAE6563}" type="presParOf" srcId="{FBAC5666-69F1-441B-A07E-B85E07CC6676}" destId="{9D1B6E31-2C75-4E88-9F86-32BD34DA8DB6}" srcOrd="1" destOrd="0" presId="urn:microsoft.com/office/officeart/2005/8/layout/hList1"/>
    <dgm:cxn modelId="{EBD6839B-D82B-4868-B361-3D516756FBDA}" type="presParOf" srcId="{FBAC5666-69F1-441B-A07E-B85E07CC6676}" destId="{627AC167-3F7C-450D-90B6-67C56488F2E9}" srcOrd="2" destOrd="0" presId="urn:microsoft.com/office/officeart/2005/8/layout/hList1"/>
    <dgm:cxn modelId="{E6064018-B875-45A0-BFB6-4654DDA6B047}" type="presParOf" srcId="{627AC167-3F7C-450D-90B6-67C56488F2E9}" destId="{EAAED99C-D586-495F-B9D6-694F68E85386}" srcOrd="0" destOrd="0" presId="urn:microsoft.com/office/officeart/2005/8/layout/hList1"/>
    <dgm:cxn modelId="{034EF1E4-B3E5-4F9D-93F0-D80C3941EA62}" type="presParOf" srcId="{627AC167-3F7C-450D-90B6-67C56488F2E9}" destId="{2B70F681-F22C-4637-8B64-D026576302FE}" srcOrd="1" destOrd="0" presId="urn:microsoft.com/office/officeart/2005/8/layout/hList1"/>
    <dgm:cxn modelId="{A5BD5686-7F26-4824-833B-6798E3441503}" type="presParOf" srcId="{FBAC5666-69F1-441B-A07E-B85E07CC6676}" destId="{AA2BCB82-D5AE-4470-878C-425E5FC29425}" srcOrd="3" destOrd="0" presId="urn:microsoft.com/office/officeart/2005/8/layout/hList1"/>
    <dgm:cxn modelId="{2D70ABC1-FA80-4C1D-8E80-5A17EF487F9D}" type="presParOf" srcId="{FBAC5666-69F1-441B-A07E-B85E07CC6676}" destId="{3F436DB3-3326-4D69-9FB4-EA11EFB556A5}" srcOrd="4" destOrd="0" presId="urn:microsoft.com/office/officeart/2005/8/layout/hList1"/>
    <dgm:cxn modelId="{E0D41C39-006C-4B6A-8CC3-83FAA27E4523}" type="presParOf" srcId="{3F436DB3-3326-4D69-9FB4-EA11EFB556A5}" destId="{D1796B4C-71AB-47FA-AA21-99FC961E89CA}" srcOrd="0" destOrd="0" presId="urn:microsoft.com/office/officeart/2005/8/layout/hList1"/>
    <dgm:cxn modelId="{E69CF21D-818D-439D-9E41-2BA12F26D478}" type="presParOf" srcId="{3F436DB3-3326-4D69-9FB4-EA11EFB556A5}" destId="{471A9B65-5B90-4764-89A5-F817013C3C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E9574-6527-4B11-867D-999C44A31386}"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E5A37729-9B25-4C17-AE92-B3D4411F0157}">
      <dgm:prSet phldrT="[Text]"/>
      <dgm:spPr/>
      <dgm:t>
        <a:bodyPr/>
        <a:lstStyle/>
        <a:p>
          <a:r>
            <a:rPr lang="en-US" b="1" dirty="0"/>
            <a:t>Empower students</a:t>
          </a:r>
          <a:endParaRPr lang="en-US" dirty="0"/>
        </a:p>
      </dgm:t>
    </dgm:pt>
    <dgm:pt modelId="{CBF4DD04-F567-4FB1-A211-8791B1077E16}" type="parTrans" cxnId="{06C81815-C7A5-43DD-92FB-00BCA422A0C7}">
      <dgm:prSet/>
      <dgm:spPr/>
      <dgm:t>
        <a:bodyPr/>
        <a:lstStyle/>
        <a:p>
          <a:endParaRPr lang="en-US"/>
        </a:p>
      </dgm:t>
    </dgm:pt>
    <dgm:pt modelId="{434E315B-1E59-4B03-8CEF-D9AD2C59E01D}" type="sibTrans" cxnId="{06C81815-C7A5-43DD-92FB-00BCA422A0C7}">
      <dgm:prSet/>
      <dgm:spPr/>
      <dgm:t>
        <a:bodyPr/>
        <a:lstStyle/>
        <a:p>
          <a:endParaRPr lang="en-US"/>
        </a:p>
      </dgm:t>
    </dgm:pt>
    <dgm:pt modelId="{0EA55AFC-705D-4F03-9B7E-AAB8F131A37D}">
      <dgm:prSet phldrT="[Text]"/>
      <dgm:spPr/>
      <dgm:t>
        <a:bodyPr/>
        <a:lstStyle/>
        <a:p>
          <a:r>
            <a:rPr lang="en-US" b="1" dirty="0"/>
            <a:t>Express unconditional positive regard</a:t>
          </a:r>
          <a:endParaRPr lang="en-US" dirty="0"/>
        </a:p>
      </dgm:t>
    </dgm:pt>
    <dgm:pt modelId="{40E26399-3243-43AA-8E4C-5B4D0D2343DD}" type="parTrans" cxnId="{1586E4CE-29A8-43CB-A9F0-10E029BFA3DA}">
      <dgm:prSet/>
      <dgm:spPr/>
      <dgm:t>
        <a:bodyPr/>
        <a:lstStyle/>
        <a:p>
          <a:endParaRPr lang="en-US"/>
        </a:p>
      </dgm:t>
    </dgm:pt>
    <dgm:pt modelId="{55D1191D-12BE-4EC0-8DD2-B18B5B7B7B44}" type="sibTrans" cxnId="{1586E4CE-29A8-43CB-A9F0-10E029BFA3DA}">
      <dgm:prSet/>
      <dgm:spPr/>
      <dgm:t>
        <a:bodyPr/>
        <a:lstStyle/>
        <a:p>
          <a:endParaRPr lang="en-US"/>
        </a:p>
      </dgm:t>
    </dgm:pt>
    <dgm:pt modelId="{E24EEDE4-C703-4BA1-B0BA-418EECF47B05}">
      <dgm:prSet phldrT="[Text]"/>
      <dgm:spPr/>
      <dgm:t>
        <a:bodyPr/>
        <a:lstStyle/>
        <a:p>
          <a:r>
            <a:rPr lang="en-US" b="1" dirty="0"/>
            <a:t>Maintain high expectations</a:t>
          </a:r>
          <a:endParaRPr lang="en-US" dirty="0"/>
        </a:p>
      </dgm:t>
    </dgm:pt>
    <dgm:pt modelId="{B70B81FC-BFB6-4B55-9537-7E4C0C3ED6E6}" type="parTrans" cxnId="{2EC9C9C9-11BB-4B82-8143-1C742DB89090}">
      <dgm:prSet/>
      <dgm:spPr/>
      <dgm:t>
        <a:bodyPr/>
        <a:lstStyle/>
        <a:p>
          <a:endParaRPr lang="en-US"/>
        </a:p>
      </dgm:t>
    </dgm:pt>
    <dgm:pt modelId="{F560EC46-A2E6-44FF-B6FF-FDED681BA245}" type="sibTrans" cxnId="{2EC9C9C9-11BB-4B82-8143-1C742DB89090}">
      <dgm:prSet/>
      <dgm:spPr/>
      <dgm:t>
        <a:bodyPr/>
        <a:lstStyle/>
        <a:p>
          <a:endParaRPr lang="en-US"/>
        </a:p>
      </dgm:t>
    </dgm:pt>
    <dgm:pt modelId="{B996B5D4-EF44-4E4D-8B93-A39B0CD96738}">
      <dgm:prSet phldrT="[Text]"/>
      <dgm:spPr/>
      <dgm:t>
        <a:bodyPr/>
        <a:lstStyle/>
        <a:p>
          <a:r>
            <a:rPr lang="en-US" b="1" dirty="0"/>
            <a:t>Check assumptions, observe, and question</a:t>
          </a:r>
          <a:endParaRPr lang="en-US" dirty="0"/>
        </a:p>
      </dgm:t>
    </dgm:pt>
    <dgm:pt modelId="{937722D7-81F6-4027-BAC3-B0E62475546D}" type="parTrans" cxnId="{B12A10F2-5181-45F0-A14D-A4B7498A43DE}">
      <dgm:prSet/>
      <dgm:spPr/>
      <dgm:t>
        <a:bodyPr/>
        <a:lstStyle/>
        <a:p>
          <a:endParaRPr lang="en-US"/>
        </a:p>
      </dgm:t>
    </dgm:pt>
    <dgm:pt modelId="{42291781-58A4-485B-967E-6E51CFECDAD6}" type="sibTrans" cxnId="{B12A10F2-5181-45F0-A14D-A4B7498A43DE}">
      <dgm:prSet/>
      <dgm:spPr/>
      <dgm:t>
        <a:bodyPr/>
        <a:lstStyle/>
        <a:p>
          <a:endParaRPr lang="en-US"/>
        </a:p>
      </dgm:t>
    </dgm:pt>
    <dgm:pt modelId="{0273CB63-802A-48C3-B85A-469CF6493B41}">
      <dgm:prSet phldrT="[Text]"/>
      <dgm:spPr/>
      <dgm:t>
        <a:bodyPr/>
        <a:lstStyle/>
        <a:p>
          <a:r>
            <a:rPr lang="en-US" b="1" i="0" u="none" strike="noStrike">
              <a:solidFill>
                <a:srgbClr val="000000"/>
              </a:solidFill>
              <a:effectLst/>
              <a:latin typeface="Calibri" panose="020F0502020204030204" pitchFamily="34" charset="0"/>
            </a:rPr>
            <a:t>While using restorative practices over zero-tolerance policies</a:t>
          </a:r>
          <a:r>
            <a:rPr lang="en-US" b="0" i="0">
              <a:solidFill>
                <a:srgbClr val="444444"/>
              </a:solidFill>
              <a:effectLst/>
              <a:latin typeface="Calibri" panose="020F0502020204030204" pitchFamily="34" charset="0"/>
            </a:rPr>
            <a:t>​</a:t>
          </a:r>
          <a:endParaRPr lang="en-US" dirty="0"/>
        </a:p>
      </dgm:t>
    </dgm:pt>
    <dgm:pt modelId="{DD924F5C-55A3-4CDE-8271-5B839F660B92}" type="parTrans" cxnId="{740C17E9-E063-448F-A242-2B5577A873B3}">
      <dgm:prSet/>
      <dgm:spPr/>
      <dgm:t>
        <a:bodyPr/>
        <a:lstStyle/>
        <a:p>
          <a:endParaRPr lang="en-US"/>
        </a:p>
      </dgm:t>
    </dgm:pt>
    <dgm:pt modelId="{114FF5AD-B823-44D2-B0BE-CB9D726ACEF2}" type="sibTrans" cxnId="{740C17E9-E063-448F-A242-2B5577A873B3}">
      <dgm:prSet/>
      <dgm:spPr/>
      <dgm:t>
        <a:bodyPr/>
        <a:lstStyle/>
        <a:p>
          <a:endParaRPr lang="en-US"/>
        </a:p>
      </dgm:t>
    </dgm:pt>
    <dgm:pt modelId="{1A2F8212-EDCE-446E-9D48-302641B24991}">
      <dgm:prSet phldrT="[Text]"/>
      <dgm:spPr/>
      <dgm:t>
        <a:bodyPr/>
        <a:lstStyle/>
        <a:p>
          <a:r>
            <a:rPr lang="en-US" b="1" dirty="0"/>
            <a:t>Avoid romanticizing trauma narratives in subject content</a:t>
          </a:r>
          <a:endParaRPr lang="en-US" dirty="0"/>
        </a:p>
      </dgm:t>
    </dgm:pt>
    <dgm:pt modelId="{A8A0EE25-D713-4509-A0D2-DDED54B15A10}" type="parTrans" cxnId="{131AAB6A-AB3F-476B-B2C9-5BC24A1F7450}">
      <dgm:prSet/>
      <dgm:spPr/>
      <dgm:t>
        <a:bodyPr/>
        <a:lstStyle/>
        <a:p>
          <a:endParaRPr lang="en-US"/>
        </a:p>
      </dgm:t>
    </dgm:pt>
    <dgm:pt modelId="{A6AD1DE2-B2F5-4722-8D40-8B6AD024EBC1}" type="sibTrans" cxnId="{131AAB6A-AB3F-476B-B2C9-5BC24A1F7450}">
      <dgm:prSet/>
      <dgm:spPr/>
      <dgm:t>
        <a:bodyPr/>
        <a:lstStyle/>
        <a:p>
          <a:endParaRPr lang="en-US"/>
        </a:p>
      </dgm:t>
    </dgm:pt>
    <dgm:pt modelId="{6C9766EB-7563-4814-9320-2196FC9D39F0}">
      <dgm:prSet phldrT="[Text]"/>
      <dgm:spPr/>
      <dgm:t>
        <a:bodyPr/>
        <a:lstStyle/>
        <a:p>
          <a:r>
            <a:rPr lang="en-US" b="1" dirty="0"/>
            <a:t>Check in with students</a:t>
          </a:r>
          <a:endParaRPr lang="en-US" dirty="0"/>
        </a:p>
      </dgm:t>
    </dgm:pt>
    <dgm:pt modelId="{58D96F63-6EAD-4451-8838-671AA474E233}" type="parTrans" cxnId="{09D7B245-3A2F-48CD-B46E-6A4E3FDB2257}">
      <dgm:prSet/>
      <dgm:spPr/>
      <dgm:t>
        <a:bodyPr/>
        <a:lstStyle/>
        <a:p>
          <a:endParaRPr lang="en-US"/>
        </a:p>
      </dgm:t>
    </dgm:pt>
    <dgm:pt modelId="{E883AA08-A549-49AF-8BF0-188EF0B7668A}" type="sibTrans" cxnId="{09D7B245-3A2F-48CD-B46E-6A4E3FDB2257}">
      <dgm:prSet/>
      <dgm:spPr/>
      <dgm:t>
        <a:bodyPr/>
        <a:lstStyle/>
        <a:p>
          <a:endParaRPr lang="en-US"/>
        </a:p>
      </dgm:t>
    </dgm:pt>
    <dgm:pt modelId="{5ED11104-BAE3-4964-A194-928536714ED5}">
      <dgm:prSet/>
      <dgm:spPr/>
      <dgm:t>
        <a:bodyPr/>
        <a:lstStyle/>
        <a:p>
          <a:r>
            <a:rPr lang="en-US" b="1"/>
            <a:t>Provide guided opportunities for helpful participation</a:t>
          </a:r>
          <a:endParaRPr lang="en-US"/>
        </a:p>
      </dgm:t>
    </dgm:pt>
    <dgm:pt modelId="{37B74FC3-A94F-400C-99A4-3956EC8F571E}" type="parTrans" cxnId="{59D5FF1C-305A-44F0-8B3D-CF67C27958B2}">
      <dgm:prSet/>
      <dgm:spPr/>
      <dgm:t>
        <a:bodyPr/>
        <a:lstStyle/>
        <a:p>
          <a:endParaRPr lang="en-US"/>
        </a:p>
      </dgm:t>
    </dgm:pt>
    <dgm:pt modelId="{7C2EB258-5140-46EE-927B-F0361711DE15}" type="sibTrans" cxnId="{59D5FF1C-305A-44F0-8B3D-CF67C27958B2}">
      <dgm:prSet/>
      <dgm:spPr/>
      <dgm:t>
        <a:bodyPr/>
        <a:lstStyle/>
        <a:p>
          <a:endParaRPr lang="en-US"/>
        </a:p>
      </dgm:t>
    </dgm:pt>
    <dgm:pt modelId="{E7B375D4-9E38-4B60-9B46-E36FBCE955CF}" type="pres">
      <dgm:prSet presAssocID="{E59E9574-6527-4B11-867D-999C44A31386}" presName="Name0" presStyleCnt="0">
        <dgm:presLayoutVars>
          <dgm:chMax val="7"/>
          <dgm:dir/>
          <dgm:resizeHandles val="exact"/>
        </dgm:presLayoutVars>
      </dgm:prSet>
      <dgm:spPr/>
    </dgm:pt>
    <dgm:pt modelId="{D470DE0A-7399-4ADA-BF6D-BD567716BF87}" type="pres">
      <dgm:prSet presAssocID="{E59E9574-6527-4B11-867D-999C44A31386}" presName="ellipse1" presStyleLbl="vennNode1" presStyleIdx="0" presStyleCnt="7">
        <dgm:presLayoutVars>
          <dgm:bulletEnabled val="1"/>
        </dgm:presLayoutVars>
      </dgm:prSet>
      <dgm:spPr/>
    </dgm:pt>
    <dgm:pt modelId="{BFE654A0-4C4E-4AC8-9887-B2F0FF2A2380}" type="pres">
      <dgm:prSet presAssocID="{E59E9574-6527-4B11-867D-999C44A31386}" presName="ellipse2" presStyleLbl="vennNode1" presStyleIdx="1" presStyleCnt="7">
        <dgm:presLayoutVars>
          <dgm:bulletEnabled val="1"/>
        </dgm:presLayoutVars>
      </dgm:prSet>
      <dgm:spPr/>
    </dgm:pt>
    <dgm:pt modelId="{DB225AC3-0F4B-4239-BF99-DBE4560C647D}" type="pres">
      <dgm:prSet presAssocID="{E59E9574-6527-4B11-867D-999C44A31386}" presName="ellipse3" presStyleLbl="vennNode1" presStyleIdx="2" presStyleCnt="7">
        <dgm:presLayoutVars>
          <dgm:bulletEnabled val="1"/>
        </dgm:presLayoutVars>
      </dgm:prSet>
      <dgm:spPr/>
    </dgm:pt>
    <dgm:pt modelId="{2EAD750D-B461-47C0-A778-BF2F630D0295}" type="pres">
      <dgm:prSet presAssocID="{E59E9574-6527-4B11-867D-999C44A31386}" presName="ellipse4" presStyleLbl="vennNode1" presStyleIdx="3" presStyleCnt="7">
        <dgm:presLayoutVars>
          <dgm:bulletEnabled val="1"/>
        </dgm:presLayoutVars>
      </dgm:prSet>
      <dgm:spPr/>
    </dgm:pt>
    <dgm:pt modelId="{1E652BCF-F452-4CCB-8CE5-6B449187C30E}" type="pres">
      <dgm:prSet presAssocID="{E59E9574-6527-4B11-867D-999C44A31386}" presName="ellipse5" presStyleLbl="vennNode1" presStyleIdx="4" presStyleCnt="7">
        <dgm:presLayoutVars>
          <dgm:bulletEnabled val="1"/>
        </dgm:presLayoutVars>
      </dgm:prSet>
      <dgm:spPr/>
    </dgm:pt>
    <dgm:pt modelId="{686CF6A8-C13F-4B09-AD42-41C192704717}" type="pres">
      <dgm:prSet presAssocID="{E59E9574-6527-4B11-867D-999C44A31386}" presName="ellipse6" presStyleLbl="vennNode1" presStyleIdx="5" presStyleCnt="7">
        <dgm:presLayoutVars>
          <dgm:bulletEnabled val="1"/>
        </dgm:presLayoutVars>
      </dgm:prSet>
      <dgm:spPr/>
    </dgm:pt>
    <dgm:pt modelId="{F2BC9394-3F6B-4371-97C1-5EACF4181A18}" type="pres">
      <dgm:prSet presAssocID="{E59E9574-6527-4B11-867D-999C44A31386}" presName="ellipse7" presStyleLbl="vennNode1" presStyleIdx="6" presStyleCnt="7">
        <dgm:presLayoutVars>
          <dgm:bulletEnabled val="1"/>
        </dgm:presLayoutVars>
      </dgm:prSet>
      <dgm:spPr/>
    </dgm:pt>
  </dgm:ptLst>
  <dgm:cxnLst>
    <dgm:cxn modelId="{43803E0F-EF91-415B-B108-A319F1ED1C20}" type="presOf" srcId="{5ED11104-BAE3-4964-A194-928536714ED5}" destId="{F2BC9394-3F6B-4371-97C1-5EACF4181A18}" srcOrd="0" destOrd="0" presId="urn:microsoft.com/office/officeart/2005/8/layout/rings+Icon"/>
    <dgm:cxn modelId="{06C81815-C7A5-43DD-92FB-00BCA422A0C7}" srcId="{E59E9574-6527-4B11-867D-999C44A31386}" destId="{E5A37729-9B25-4C17-AE92-B3D4411F0157}" srcOrd="0" destOrd="0" parTransId="{CBF4DD04-F567-4FB1-A211-8791B1077E16}" sibTransId="{434E315B-1E59-4B03-8CEF-D9AD2C59E01D}"/>
    <dgm:cxn modelId="{A3B2011B-3874-41C4-9869-77AA414EA300}" type="presOf" srcId="{E59E9574-6527-4B11-867D-999C44A31386}" destId="{E7B375D4-9E38-4B60-9B46-E36FBCE955CF}" srcOrd="0" destOrd="0" presId="urn:microsoft.com/office/officeart/2005/8/layout/rings+Icon"/>
    <dgm:cxn modelId="{59D5FF1C-305A-44F0-8B3D-CF67C27958B2}" srcId="{E59E9574-6527-4B11-867D-999C44A31386}" destId="{5ED11104-BAE3-4964-A194-928536714ED5}" srcOrd="6" destOrd="0" parTransId="{37B74FC3-A94F-400C-99A4-3956EC8F571E}" sibTransId="{7C2EB258-5140-46EE-927B-F0361711DE15}"/>
    <dgm:cxn modelId="{48CED730-5339-4749-B2A3-92797C006A81}" type="presOf" srcId="{E5A37729-9B25-4C17-AE92-B3D4411F0157}" destId="{D470DE0A-7399-4ADA-BF6D-BD567716BF87}" srcOrd="0" destOrd="0" presId="urn:microsoft.com/office/officeart/2005/8/layout/rings+Icon"/>
    <dgm:cxn modelId="{9B0DB142-FB28-4A41-97E0-144EA58DF745}" type="presOf" srcId="{6C9766EB-7563-4814-9320-2196FC9D39F0}" destId="{686CF6A8-C13F-4B09-AD42-41C192704717}" srcOrd="0" destOrd="0" presId="urn:microsoft.com/office/officeart/2005/8/layout/rings+Icon"/>
    <dgm:cxn modelId="{09D7B245-3A2F-48CD-B46E-6A4E3FDB2257}" srcId="{E59E9574-6527-4B11-867D-999C44A31386}" destId="{6C9766EB-7563-4814-9320-2196FC9D39F0}" srcOrd="5" destOrd="0" parTransId="{58D96F63-6EAD-4451-8838-671AA474E233}" sibTransId="{E883AA08-A549-49AF-8BF0-188EF0B7668A}"/>
    <dgm:cxn modelId="{15834547-1D4D-45B2-A9D7-6019E0AF2EEC}" type="presOf" srcId="{E24EEDE4-C703-4BA1-B0BA-418EECF47B05}" destId="{DB225AC3-0F4B-4239-BF99-DBE4560C647D}" srcOrd="0" destOrd="0" presId="urn:microsoft.com/office/officeart/2005/8/layout/rings+Icon"/>
    <dgm:cxn modelId="{131AAB6A-AB3F-476B-B2C9-5BC24A1F7450}" srcId="{E59E9574-6527-4B11-867D-999C44A31386}" destId="{1A2F8212-EDCE-446E-9D48-302641B24991}" srcOrd="4" destOrd="0" parTransId="{A8A0EE25-D713-4509-A0D2-DDED54B15A10}" sibTransId="{A6AD1DE2-B2F5-4722-8D40-8B6AD024EBC1}"/>
    <dgm:cxn modelId="{1AF14981-2723-4139-9AC4-22D178DC0F98}" type="presOf" srcId="{B996B5D4-EF44-4E4D-8B93-A39B0CD96738}" destId="{2EAD750D-B461-47C0-A778-BF2F630D0295}" srcOrd="0" destOrd="0" presId="urn:microsoft.com/office/officeart/2005/8/layout/rings+Icon"/>
    <dgm:cxn modelId="{8F8683A0-9C93-4ADD-B053-242A9FF89D8F}" type="presOf" srcId="{1A2F8212-EDCE-446E-9D48-302641B24991}" destId="{1E652BCF-F452-4CCB-8CE5-6B449187C30E}" srcOrd="0" destOrd="0" presId="urn:microsoft.com/office/officeart/2005/8/layout/rings+Icon"/>
    <dgm:cxn modelId="{2EC9C9C9-11BB-4B82-8143-1C742DB89090}" srcId="{E59E9574-6527-4B11-867D-999C44A31386}" destId="{E24EEDE4-C703-4BA1-B0BA-418EECF47B05}" srcOrd="2" destOrd="0" parTransId="{B70B81FC-BFB6-4B55-9537-7E4C0C3ED6E6}" sibTransId="{F560EC46-A2E6-44FF-B6FF-FDED681BA245}"/>
    <dgm:cxn modelId="{1586E4CE-29A8-43CB-A9F0-10E029BFA3DA}" srcId="{E59E9574-6527-4B11-867D-999C44A31386}" destId="{0EA55AFC-705D-4F03-9B7E-AAB8F131A37D}" srcOrd="1" destOrd="0" parTransId="{40E26399-3243-43AA-8E4C-5B4D0D2343DD}" sibTransId="{55D1191D-12BE-4EC0-8DD2-B18B5B7B7B44}"/>
    <dgm:cxn modelId="{F6200BDB-064A-4087-A10A-F239D7AB3FDB}" type="presOf" srcId="{0EA55AFC-705D-4F03-9B7E-AAB8F131A37D}" destId="{BFE654A0-4C4E-4AC8-9887-B2F0FF2A2380}" srcOrd="0" destOrd="0" presId="urn:microsoft.com/office/officeart/2005/8/layout/rings+Icon"/>
    <dgm:cxn modelId="{740C17E9-E063-448F-A242-2B5577A873B3}" srcId="{E24EEDE4-C703-4BA1-B0BA-418EECF47B05}" destId="{0273CB63-802A-48C3-B85A-469CF6493B41}" srcOrd="0" destOrd="0" parTransId="{DD924F5C-55A3-4CDE-8271-5B839F660B92}" sibTransId="{114FF5AD-B823-44D2-B0BE-CB9D726ACEF2}"/>
    <dgm:cxn modelId="{B12A10F2-5181-45F0-A14D-A4B7498A43DE}" srcId="{E59E9574-6527-4B11-867D-999C44A31386}" destId="{B996B5D4-EF44-4E4D-8B93-A39B0CD96738}" srcOrd="3" destOrd="0" parTransId="{937722D7-81F6-4027-BAC3-B0E62475546D}" sibTransId="{42291781-58A4-485B-967E-6E51CFECDAD6}"/>
    <dgm:cxn modelId="{40214AF7-432F-49B5-A4E2-E7C342C8B302}" type="presOf" srcId="{0273CB63-802A-48C3-B85A-469CF6493B41}" destId="{DB225AC3-0F4B-4239-BF99-DBE4560C647D}" srcOrd="0" destOrd="1" presId="urn:microsoft.com/office/officeart/2005/8/layout/rings+Icon"/>
    <dgm:cxn modelId="{B9B56CFD-A8B8-4B52-971E-CF8B23C29EF5}" type="presParOf" srcId="{E7B375D4-9E38-4B60-9B46-E36FBCE955CF}" destId="{D470DE0A-7399-4ADA-BF6D-BD567716BF87}" srcOrd="0" destOrd="0" presId="urn:microsoft.com/office/officeart/2005/8/layout/rings+Icon"/>
    <dgm:cxn modelId="{4CF16780-F42B-4A4E-9690-93040159E7B7}" type="presParOf" srcId="{E7B375D4-9E38-4B60-9B46-E36FBCE955CF}" destId="{BFE654A0-4C4E-4AC8-9887-B2F0FF2A2380}" srcOrd="1" destOrd="0" presId="urn:microsoft.com/office/officeart/2005/8/layout/rings+Icon"/>
    <dgm:cxn modelId="{17E18615-D8AF-4C94-8D61-0F817FF56727}" type="presParOf" srcId="{E7B375D4-9E38-4B60-9B46-E36FBCE955CF}" destId="{DB225AC3-0F4B-4239-BF99-DBE4560C647D}" srcOrd="2" destOrd="0" presId="urn:microsoft.com/office/officeart/2005/8/layout/rings+Icon"/>
    <dgm:cxn modelId="{16275E9D-D271-4294-9AD8-D76637916696}" type="presParOf" srcId="{E7B375D4-9E38-4B60-9B46-E36FBCE955CF}" destId="{2EAD750D-B461-47C0-A778-BF2F630D0295}" srcOrd="3" destOrd="0" presId="urn:microsoft.com/office/officeart/2005/8/layout/rings+Icon"/>
    <dgm:cxn modelId="{FF75DE9C-9A71-4980-959E-12707EE5ADB8}" type="presParOf" srcId="{E7B375D4-9E38-4B60-9B46-E36FBCE955CF}" destId="{1E652BCF-F452-4CCB-8CE5-6B449187C30E}" srcOrd="4" destOrd="0" presId="urn:microsoft.com/office/officeart/2005/8/layout/rings+Icon"/>
    <dgm:cxn modelId="{CCE92626-9A48-4571-A725-413578B7B0D2}" type="presParOf" srcId="{E7B375D4-9E38-4B60-9B46-E36FBCE955CF}" destId="{686CF6A8-C13F-4B09-AD42-41C192704717}" srcOrd="5" destOrd="0" presId="urn:microsoft.com/office/officeart/2005/8/layout/rings+Icon"/>
    <dgm:cxn modelId="{790A166A-A47C-463F-BA83-712E7F000882}" type="presParOf" srcId="{E7B375D4-9E38-4B60-9B46-E36FBCE955CF}" destId="{F2BC9394-3F6B-4371-97C1-5EACF4181A18}"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6C26F-B8BD-47E3-A2F8-A7FA25D6417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96D473-45AD-4D97-B249-3424635963D7}">
      <dgm:prSet phldrT="[Text]"/>
      <dgm:spPr/>
      <dgm:t>
        <a:bodyPr/>
        <a:lstStyle/>
        <a:p>
          <a:pPr algn="ctr">
            <a:buFont typeface="Arial" panose="020B0604020202020204" pitchFamily="34" charset="0"/>
            <a:buChar char="•"/>
          </a:pPr>
          <a:r>
            <a:rPr lang="en-US" b="0" i="0">
              <a:effectLst/>
              <a:latin typeface="Calibri" panose="020F0502020204030204" pitchFamily="34" charset="0"/>
            </a:rPr>
            <a:t>Recognize the signs​</a:t>
          </a:r>
          <a:endParaRPr lang="en-US" dirty="0"/>
        </a:p>
      </dgm:t>
    </dgm:pt>
    <dgm:pt modelId="{BB7E1797-F061-4983-B99E-3411979CF5B6}" type="parTrans" cxnId="{84F92CE0-01CF-44D7-8F00-BC3B7D8A13BA}">
      <dgm:prSet/>
      <dgm:spPr/>
      <dgm:t>
        <a:bodyPr/>
        <a:lstStyle/>
        <a:p>
          <a:pPr algn="ctr"/>
          <a:endParaRPr lang="en-US"/>
        </a:p>
      </dgm:t>
    </dgm:pt>
    <dgm:pt modelId="{B61EED6F-207B-44F3-B9D5-FDEDFD13C8DF}" type="sibTrans" cxnId="{84F92CE0-01CF-44D7-8F00-BC3B7D8A13BA}">
      <dgm:prSet/>
      <dgm:spPr/>
      <dgm:t>
        <a:bodyPr/>
        <a:lstStyle/>
        <a:p>
          <a:pPr algn="ctr"/>
          <a:endParaRPr lang="en-US"/>
        </a:p>
      </dgm:t>
    </dgm:pt>
    <dgm:pt modelId="{A6FD50F5-120C-48BC-AF01-8F84E984708A}">
      <dgm:prSet/>
      <dgm:spPr/>
      <dgm:t>
        <a:bodyPr/>
        <a:lstStyle/>
        <a:p>
          <a:pPr algn="ctr"/>
          <a:r>
            <a:rPr lang="en-US" b="0" i="0">
              <a:effectLst/>
              <a:latin typeface="Calibri" panose="020F0502020204030204" pitchFamily="34" charset="0"/>
            </a:rPr>
            <a:t>Structure and clarity​</a:t>
          </a:r>
          <a:endParaRPr lang="en-US" b="0" i="0" dirty="0">
            <a:effectLst/>
            <a:latin typeface="Arial" panose="020B0604020202020204" pitchFamily="34" charset="0"/>
          </a:endParaRPr>
        </a:p>
      </dgm:t>
    </dgm:pt>
    <dgm:pt modelId="{877B48E1-B537-46AE-97BF-545C1FBF00DA}" type="parTrans" cxnId="{8B70FD3D-72E2-434E-BE69-BDE5C2657340}">
      <dgm:prSet/>
      <dgm:spPr/>
      <dgm:t>
        <a:bodyPr/>
        <a:lstStyle/>
        <a:p>
          <a:pPr algn="ctr"/>
          <a:endParaRPr lang="en-US"/>
        </a:p>
      </dgm:t>
    </dgm:pt>
    <dgm:pt modelId="{3BE98421-E7DE-47E0-A79A-D8735E269009}" type="sibTrans" cxnId="{8B70FD3D-72E2-434E-BE69-BDE5C2657340}">
      <dgm:prSet/>
      <dgm:spPr/>
      <dgm:t>
        <a:bodyPr/>
        <a:lstStyle/>
        <a:p>
          <a:pPr algn="ctr"/>
          <a:endParaRPr lang="en-US"/>
        </a:p>
      </dgm:t>
    </dgm:pt>
    <dgm:pt modelId="{5838BAE0-B67F-48E1-A147-203EFB2A9A6B}">
      <dgm:prSet/>
      <dgm:spPr/>
      <dgm:t>
        <a:bodyPr/>
        <a:lstStyle/>
        <a:p>
          <a:pPr algn="ctr"/>
          <a:r>
            <a:rPr lang="en-US" b="0" i="0">
              <a:effectLst/>
              <a:latin typeface="Calibri" panose="020F0502020204030204" pitchFamily="34" charset="0"/>
            </a:rPr>
            <a:t>Social emotional support​</a:t>
          </a:r>
          <a:endParaRPr lang="en-US" b="0" i="0" dirty="0">
            <a:effectLst/>
            <a:latin typeface="Arial" panose="020B0604020202020204" pitchFamily="34" charset="0"/>
          </a:endParaRPr>
        </a:p>
      </dgm:t>
    </dgm:pt>
    <dgm:pt modelId="{54F90154-F389-4C11-BC07-A86FF804415F}" type="parTrans" cxnId="{2FE4D261-9369-436A-9F1E-74C5831E0362}">
      <dgm:prSet/>
      <dgm:spPr/>
      <dgm:t>
        <a:bodyPr/>
        <a:lstStyle/>
        <a:p>
          <a:pPr algn="ctr"/>
          <a:endParaRPr lang="en-US"/>
        </a:p>
      </dgm:t>
    </dgm:pt>
    <dgm:pt modelId="{A45CD4DA-200E-4F0C-84DD-59B4C08C3A20}" type="sibTrans" cxnId="{2FE4D261-9369-436A-9F1E-74C5831E0362}">
      <dgm:prSet/>
      <dgm:spPr/>
      <dgm:t>
        <a:bodyPr/>
        <a:lstStyle/>
        <a:p>
          <a:pPr algn="ctr"/>
          <a:endParaRPr lang="en-US"/>
        </a:p>
      </dgm:t>
    </dgm:pt>
    <dgm:pt modelId="{A2C02927-3943-4A2D-8773-E249CEB05634}">
      <dgm:prSet/>
      <dgm:spPr/>
      <dgm:t>
        <a:bodyPr/>
        <a:lstStyle/>
        <a:p>
          <a:pPr algn="ctr"/>
          <a:r>
            <a:rPr lang="en-US" b="0" i="0">
              <a:effectLst/>
              <a:latin typeface="Calibri" panose="020F0502020204030204" pitchFamily="34" charset="0"/>
            </a:rPr>
            <a:t>Restorative practices over zero-tolerance​</a:t>
          </a:r>
          <a:endParaRPr lang="en-US" b="0" i="0" dirty="0">
            <a:effectLst/>
            <a:latin typeface="Arial" panose="020B0604020202020204" pitchFamily="34" charset="0"/>
          </a:endParaRPr>
        </a:p>
      </dgm:t>
    </dgm:pt>
    <dgm:pt modelId="{3DD2EFA3-9751-4C02-94ED-F04DEB5AFE18}" type="parTrans" cxnId="{612C8701-B0D0-49F9-925B-F1F853302CAE}">
      <dgm:prSet/>
      <dgm:spPr/>
      <dgm:t>
        <a:bodyPr/>
        <a:lstStyle/>
        <a:p>
          <a:pPr algn="ctr"/>
          <a:endParaRPr lang="en-US"/>
        </a:p>
      </dgm:t>
    </dgm:pt>
    <dgm:pt modelId="{8C91C507-3E21-40E1-A6E0-61810D6840CC}" type="sibTrans" cxnId="{612C8701-B0D0-49F9-925B-F1F853302CAE}">
      <dgm:prSet/>
      <dgm:spPr/>
      <dgm:t>
        <a:bodyPr/>
        <a:lstStyle/>
        <a:p>
          <a:pPr algn="ctr"/>
          <a:endParaRPr lang="en-US"/>
        </a:p>
      </dgm:t>
    </dgm:pt>
    <dgm:pt modelId="{9F0E64E0-3B79-496C-A9CA-6E389380458A}">
      <dgm:prSet/>
      <dgm:spPr/>
      <dgm:t>
        <a:bodyPr/>
        <a:lstStyle/>
        <a:p>
          <a:pPr algn="ctr"/>
          <a:r>
            <a:rPr lang="en-US" b="0" i="0" dirty="0">
              <a:effectLst/>
              <a:latin typeface="Calibri" panose="020F0502020204030204" pitchFamily="34" charset="0"/>
            </a:rPr>
            <a:t>Pedagogy​</a:t>
          </a:r>
          <a:endParaRPr lang="en-US" b="0" i="0" dirty="0">
            <a:effectLst/>
            <a:latin typeface="Arial" panose="020B0604020202020204" pitchFamily="34" charset="0"/>
          </a:endParaRPr>
        </a:p>
      </dgm:t>
    </dgm:pt>
    <dgm:pt modelId="{33CD9C37-819D-4EC3-9B42-91726C2FD02B}" type="parTrans" cxnId="{1F36E672-59D2-4DD5-B97C-7C4F308445E4}">
      <dgm:prSet/>
      <dgm:spPr/>
      <dgm:t>
        <a:bodyPr/>
        <a:lstStyle/>
        <a:p>
          <a:pPr algn="ctr"/>
          <a:endParaRPr lang="en-US"/>
        </a:p>
      </dgm:t>
    </dgm:pt>
    <dgm:pt modelId="{BE435B4F-1FE4-4720-B444-07C86A7A739E}" type="sibTrans" cxnId="{1F36E672-59D2-4DD5-B97C-7C4F308445E4}">
      <dgm:prSet/>
      <dgm:spPr/>
      <dgm:t>
        <a:bodyPr/>
        <a:lstStyle/>
        <a:p>
          <a:pPr algn="ctr"/>
          <a:endParaRPr lang="en-US"/>
        </a:p>
      </dgm:t>
    </dgm:pt>
    <dgm:pt modelId="{A6D2514D-DF49-40BA-82EC-3D8137BFD64E}">
      <dgm:prSet/>
      <dgm:spPr/>
      <dgm:t>
        <a:bodyPr/>
        <a:lstStyle/>
        <a:p>
          <a:pPr algn="ctr"/>
          <a:r>
            <a:rPr lang="en-US" b="0" i="0">
              <a:effectLst/>
              <a:latin typeface="Calibri" panose="020F0502020204030204" pitchFamily="34" charset="0"/>
            </a:rPr>
            <a:t>Self-care</a:t>
          </a:r>
          <a:endParaRPr lang="en-US" b="0" i="0" dirty="0">
            <a:effectLst/>
            <a:latin typeface="Arial" panose="020B0604020202020204" pitchFamily="34" charset="0"/>
          </a:endParaRPr>
        </a:p>
      </dgm:t>
    </dgm:pt>
    <dgm:pt modelId="{5451FB72-591B-4E2B-9408-230394FE920A}" type="parTrans" cxnId="{98856324-A4B4-4CFD-AAEA-7F8B65E09AD7}">
      <dgm:prSet/>
      <dgm:spPr/>
      <dgm:t>
        <a:bodyPr/>
        <a:lstStyle/>
        <a:p>
          <a:pPr algn="ctr"/>
          <a:endParaRPr lang="en-US"/>
        </a:p>
      </dgm:t>
    </dgm:pt>
    <dgm:pt modelId="{0769FFDE-E45B-48A7-AC1F-F8CE55517D75}" type="sibTrans" cxnId="{98856324-A4B4-4CFD-AAEA-7F8B65E09AD7}">
      <dgm:prSet/>
      <dgm:spPr/>
      <dgm:t>
        <a:bodyPr/>
        <a:lstStyle/>
        <a:p>
          <a:pPr algn="ctr"/>
          <a:endParaRPr lang="en-US"/>
        </a:p>
      </dgm:t>
    </dgm:pt>
    <dgm:pt modelId="{680882E4-5C6D-4163-9606-749F583BA7C9}" type="pres">
      <dgm:prSet presAssocID="{7976C26F-B8BD-47E3-A2F8-A7FA25D64171}" presName="linear" presStyleCnt="0">
        <dgm:presLayoutVars>
          <dgm:animLvl val="lvl"/>
          <dgm:resizeHandles val="exact"/>
        </dgm:presLayoutVars>
      </dgm:prSet>
      <dgm:spPr/>
    </dgm:pt>
    <dgm:pt modelId="{C6358989-EFFA-451C-8F52-BCC40BBA3D4F}" type="pres">
      <dgm:prSet presAssocID="{0F96D473-45AD-4D97-B249-3424635963D7}" presName="parentText" presStyleLbl="node1" presStyleIdx="0" presStyleCnt="6">
        <dgm:presLayoutVars>
          <dgm:chMax val="0"/>
          <dgm:bulletEnabled val="1"/>
        </dgm:presLayoutVars>
      </dgm:prSet>
      <dgm:spPr/>
    </dgm:pt>
    <dgm:pt modelId="{D3B6FA7D-9AA6-4B9A-B5BB-561537FE0E1F}" type="pres">
      <dgm:prSet presAssocID="{B61EED6F-207B-44F3-B9D5-FDEDFD13C8DF}" presName="spacer" presStyleCnt="0"/>
      <dgm:spPr/>
    </dgm:pt>
    <dgm:pt modelId="{DBCB5D9C-583E-44EE-8BB5-A5A5DBF7FBF2}" type="pres">
      <dgm:prSet presAssocID="{A6FD50F5-120C-48BC-AF01-8F84E984708A}" presName="parentText" presStyleLbl="node1" presStyleIdx="1" presStyleCnt="6">
        <dgm:presLayoutVars>
          <dgm:chMax val="0"/>
          <dgm:bulletEnabled val="1"/>
        </dgm:presLayoutVars>
      </dgm:prSet>
      <dgm:spPr/>
    </dgm:pt>
    <dgm:pt modelId="{8A1B04C8-3D5C-426C-886B-9766AD7F4A04}" type="pres">
      <dgm:prSet presAssocID="{3BE98421-E7DE-47E0-A79A-D8735E269009}" presName="spacer" presStyleCnt="0"/>
      <dgm:spPr/>
    </dgm:pt>
    <dgm:pt modelId="{81E93EE3-3C40-46C5-AADF-82D54CD3F931}" type="pres">
      <dgm:prSet presAssocID="{5838BAE0-B67F-48E1-A147-203EFB2A9A6B}" presName="parentText" presStyleLbl="node1" presStyleIdx="2" presStyleCnt="6">
        <dgm:presLayoutVars>
          <dgm:chMax val="0"/>
          <dgm:bulletEnabled val="1"/>
        </dgm:presLayoutVars>
      </dgm:prSet>
      <dgm:spPr/>
    </dgm:pt>
    <dgm:pt modelId="{0C9564AF-23F3-4577-9A2A-8BFACB5360FC}" type="pres">
      <dgm:prSet presAssocID="{A45CD4DA-200E-4F0C-84DD-59B4C08C3A20}" presName="spacer" presStyleCnt="0"/>
      <dgm:spPr/>
    </dgm:pt>
    <dgm:pt modelId="{4186023D-AC6C-458E-B68E-BAFAFC12B7B2}" type="pres">
      <dgm:prSet presAssocID="{A2C02927-3943-4A2D-8773-E249CEB05634}" presName="parentText" presStyleLbl="node1" presStyleIdx="3" presStyleCnt="6">
        <dgm:presLayoutVars>
          <dgm:chMax val="0"/>
          <dgm:bulletEnabled val="1"/>
        </dgm:presLayoutVars>
      </dgm:prSet>
      <dgm:spPr/>
    </dgm:pt>
    <dgm:pt modelId="{96E63950-8989-46B4-AE28-5719954F4B1B}" type="pres">
      <dgm:prSet presAssocID="{8C91C507-3E21-40E1-A6E0-61810D6840CC}" presName="spacer" presStyleCnt="0"/>
      <dgm:spPr/>
    </dgm:pt>
    <dgm:pt modelId="{E8438C28-7428-46AD-85D0-8C7629C87358}" type="pres">
      <dgm:prSet presAssocID="{9F0E64E0-3B79-496C-A9CA-6E389380458A}" presName="parentText" presStyleLbl="node1" presStyleIdx="4" presStyleCnt="6">
        <dgm:presLayoutVars>
          <dgm:chMax val="0"/>
          <dgm:bulletEnabled val="1"/>
        </dgm:presLayoutVars>
      </dgm:prSet>
      <dgm:spPr/>
    </dgm:pt>
    <dgm:pt modelId="{9E118E4D-DA8D-4966-89E8-32C42598A1F6}" type="pres">
      <dgm:prSet presAssocID="{BE435B4F-1FE4-4720-B444-07C86A7A739E}" presName="spacer" presStyleCnt="0"/>
      <dgm:spPr/>
    </dgm:pt>
    <dgm:pt modelId="{7ECD999C-D2BF-495F-B9D6-93BD77E608D8}" type="pres">
      <dgm:prSet presAssocID="{A6D2514D-DF49-40BA-82EC-3D8137BFD64E}" presName="parentText" presStyleLbl="node1" presStyleIdx="5" presStyleCnt="6">
        <dgm:presLayoutVars>
          <dgm:chMax val="0"/>
          <dgm:bulletEnabled val="1"/>
        </dgm:presLayoutVars>
      </dgm:prSet>
      <dgm:spPr/>
    </dgm:pt>
  </dgm:ptLst>
  <dgm:cxnLst>
    <dgm:cxn modelId="{612C8701-B0D0-49F9-925B-F1F853302CAE}" srcId="{7976C26F-B8BD-47E3-A2F8-A7FA25D64171}" destId="{A2C02927-3943-4A2D-8773-E249CEB05634}" srcOrd="3" destOrd="0" parTransId="{3DD2EFA3-9751-4C02-94ED-F04DEB5AFE18}" sibTransId="{8C91C507-3E21-40E1-A6E0-61810D6840CC}"/>
    <dgm:cxn modelId="{98856324-A4B4-4CFD-AAEA-7F8B65E09AD7}" srcId="{7976C26F-B8BD-47E3-A2F8-A7FA25D64171}" destId="{A6D2514D-DF49-40BA-82EC-3D8137BFD64E}" srcOrd="5" destOrd="0" parTransId="{5451FB72-591B-4E2B-9408-230394FE920A}" sibTransId="{0769FFDE-E45B-48A7-AC1F-F8CE55517D75}"/>
    <dgm:cxn modelId="{F342C726-32AB-4D81-A0BC-1C6D4079F19F}" type="presOf" srcId="{A2C02927-3943-4A2D-8773-E249CEB05634}" destId="{4186023D-AC6C-458E-B68E-BAFAFC12B7B2}" srcOrd="0" destOrd="0" presId="urn:microsoft.com/office/officeart/2005/8/layout/vList2"/>
    <dgm:cxn modelId="{7E2F3331-C1BF-48FF-BF34-C44F2E9933EC}" type="presOf" srcId="{7976C26F-B8BD-47E3-A2F8-A7FA25D64171}" destId="{680882E4-5C6D-4163-9606-749F583BA7C9}" srcOrd="0" destOrd="0" presId="urn:microsoft.com/office/officeart/2005/8/layout/vList2"/>
    <dgm:cxn modelId="{765DB335-7AF0-4CF3-93E9-1ECDA7C6961A}" type="presOf" srcId="{A6D2514D-DF49-40BA-82EC-3D8137BFD64E}" destId="{7ECD999C-D2BF-495F-B9D6-93BD77E608D8}" srcOrd="0" destOrd="0" presId="urn:microsoft.com/office/officeart/2005/8/layout/vList2"/>
    <dgm:cxn modelId="{8B70FD3D-72E2-434E-BE69-BDE5C2657340}" srcId="{7976C26F-B8BD-47E3-A2F8-A7FA25D64171}" destId="{A6FD50F5-120C-48BC-AF01-8F84E984708A}" srcOrd="1" destOrd="0" parTransId="{877B48E1-B537-46AE-97BF-545C1FBF00DA}" sibTransId="{3BE98421-E7DE-47E0-A79A-D8735E269009}"/>
    <dgm:cxn modelId="{D5FA0C60-AEBE-4B39-B004-DC55C28C7E4A}" type="presOf" srcId="{9F0E64E0-3B79-496C-A9CA-6E389380458A}" destId="{E8438C28-7428-46AD-85D0-8C7629C87358}" srcOrd="0" destOrd="0" presId="urn:microsoft.com/office/officeart/2005/8/layout/vList2"/>
    <dgm:cxn modelId="{2FE4D261-9369-436A-9F1E-74C5831E0362}" srcId="{7976C26F-B8BD-47E3-A2F8-A7FA25D64171}" destId="{5838BAE0-B67F-48E1-A147-203EFB2A9A6B}" srcOrd="2" destOrd="0" parTransId="{54F90154-F389-4C11-BC07-A86FF804415F}" sibTransId="{A45CD4DA-200E-4F0C-84DD-59B4C08C3A20}"/>
    <dgm:cxn modelId="{1F36E672-59D2-4DD5-B97C-7C4F308445E4}" srcId="{7976C26F-B8BD-47E3-A2F8-A7FA25D64171}" destId="{9F0E64E0-3B79-496C-A9CA-6E389380458A}" srcOrd="4" destOrd="0" parTransId="{33CD9C37-819D-4EC3-9B42-91726C2FD02B}" sibTransId="{BE435B4F-1FE4-4720-B444-07C86A7A739E}"/>
    <dgm:cxn modelId="{6411798E-5288-4A32-804C-F11849CAA4FF}" type="presOf" srcId="{5838BAE0-B67F-48E1-A147-203EFB2A9A6B}" destId="{81E93EE3-3C40-46C5-AADF-82D54CD3F931}" srcOrd="0" destOrd="0" presId="urn:microsoft.com/office/officeart/2005/8/layout/vList2"/>
    <dgm:cxn modelId="{B52630AA-F770-4F7C-B85C-FC622111416F}" type="presOf" srcId="{0F96D473-45AD-4D97-B249-3424635963D7}" destId="{C6358989-EFFA-451C-8F52-BCC40BBA3D4F}" srcOrd="0" destOrd="0" presId="urn:microsoft.com/office/officeart/2005/8/layout/vList2"/>
    <dgm:cxn modelId="{82FFF0AD-89CF-4275-988D-640BDD73A4A2}" type="presOf" srcId="{A6FD50F5-120C-48BC-AF01-8F84E984708A}" destId="{DBCB5D9C-583E-44EE-8BB5-A5A5DBF7FBF2}" srcOrd="0" destOrd="0" presId="urn:microsoft.com/office/officeart/2005/8/layout/vList2"/>
    <dgm:cxn modelId="{84F92CE0-01CF-44D7-8F00-BC3B7D8A13BA}" srcId="{7976C26F-B8BD-47E3-A2F8-A7FA25D64171}" destId="{0F96D473-45AD-4D97-B249-3424635963D7}" srcOrd="0" destOrd="0" parTransId="{BB7E1797-F061-4983-B99E-3411979CF5B6}" sibTransId="{B61EED6F-207B-44F3-B9D5-FDEDFD13C8DF}"/>
    <dgm:cxn modelId="{8A4C6A11-6CB8-4AC8-8331-82B1271E9931}" type="presParOf" srcId="{680882E4-5C6D-4163-9606-749F583BA7C9}" destId="{C6358989-EFFA-451C-8F52-BCC40BBA3D4F}" srcOrd="0" destOrd="0" presId="urn:microsoft.com/office/officeart/2005/8/layout/vList2"/>
    <dgm:cxn modelId="{B9340868-4B38-42C8-8762-5938F8E20FF0}" type="presParOf" srcId="{680882E4-5C6D-4163-9606-749F583BA7C9}" destId="{D3B6FA7D-9AA6-4B9A-B5BB-561537FE0E1F}" srcOrd="1" destOrd="0" presId="urn:microsoft.com/office/officeart/2005/8/layout/vList2"/>
    <dgm:cxn modelId="{FC2B6D11-FABD-49A9-A9EE-6FE2992B2A1A}" type="presParOf" srcId="{680882E4-5C6D-4163-9606-749F583BA7C9}" destId="{DBCB5D9C-583E-44EE-8BB5-A5A5DBF7FBF2}" srcOrd="2" destOrd="0" presId="urn:microsoft.com/office/officeart/2005/8/layout/vList2"/>
    <dgm:cxn modelId="{BFE9998E-57DA-4703-BB2E-D110D441728B}" type="presParOf" srcId="{680882E4-5C6D-4163-9606-749F583BA7C9}" destId="{8A1B04C8-3D5C-426C-886B-9766AD7F4A04}" srcOrd="3" destOrd="0" presId="urn:microsoft.com/office/officeart/2005/8/layout/vList2"/>
    <dgm:cxn modelId="{3C2EB189-E6F7-4964-BB84-E2E7ABE2A40E}" type="presParOf" srcId="{680882E4-5C6D-4163-9606-749F583BA7C9}" destId="{81E93EE3-3C40-46C5-AADF-82D54CD3F931}" srcOrd="4" destOrd="0" presId="urn:microsoft.com/office/officeart/2005/8/layout/vList2"/>
    <dgm:cxn modelId="{EF817134-FEBB-45BE-907A-CA89AC3D8885}" type="presParOf" srcId="{680882E4-5C6D-4163-9606-749F583BA7C9}" destId="{0C9564AF-23F3-4577-9A2A-8BFACB5360FC}" srcOrd="5" destOrd="0" presId="urn:microsoft.com/office/officeart/2005/8/layout/vList2"/>
    <dgm:cxn modelId="{0D921785-FB28-4206-910C-FDE4630A2671}" type="presParOf" srcId="{680882E4-5C6D-4163-9606-749F583BA7C9}" destId="{4186023D-AC6C-458E-B68E-BAFAFC12B7B2}" srcOrd="6" destOrd="0" presId="urn:microsoft.com/office/officeart/2005/8/layout/vList2"/>
    <dgm:cxn modelId="{0424BDC6-CCC6-435F-846C-8C35B2046F5A}" type="presParOf" srcId="{680882E4-5C6D-4163-9606-749F583BA7C9}" destId="{96E63950-8989-46B4-AE28-5719954F4B1B}" srcOrd="7" destOrd="0" presId="urn:microsoft.com/office/officeart/2005/8/layout/vList2"/>
    <dgm:cxn modelId="{4F252701-8C44-4AAA-AB0A-2D59F24EA175}" type="presParOf" srcId="{680882E4-5C6D-4163-9606-749F583BA7C9}" destId="{E8438C28-7428-46AD-85D0-8C7629C87358}" srcOrd="8" destOrd="0" presId="urn:microsoft.com/office/officeart/2005/8/layout/vList2"/>
    <dgm:cxn modelId="{FFC6DB07-7F09-466C-B99B-A1FEA63CB6E9}" type="presParOf" srcId="{680882E4-5C6D-4163-9606-749F583BA7C9}" destId="{9E118E4D-DA8D-4966-89E8-32C42598A1F6}" srcOrd="9" destOrd="0" presId="urn:microsoft.com/office/officeart/2005/8/layout/vList2"/>
    <dgm:cxn modelId="{32F5B705-A6FB-419B-8717-1140374A586F}" type="presParOf" srcId="{680882E4-5C6D-4163-9606-749F583BA7C9}" destId="{7ECD999C-D2BF-495F-B9D6-93BD77E608D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0E614D-4370-4D01-ACAD-7D3DCC476792}"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02331028-A20F-40A0-B4FE-D04B1330A07E}">
      <dgm:prSet custT="1"/>
      <dgm:spPr/>
      <dgm:t>
        <a:bodyPr/>
        <a:lstStyle/>
        <a:p>
          <a:pPr>
            <a:lnSpc>
              <a:spcPct val="100000"/>
            </a:lnSpc>
            <a:defRPr cap="all"/>
          </a:pPr>
          <a:r>
            <a:rPr lang="en-US" sz="1600" b="1" dirty="0"/>
            <a:t>Self Care</a:t>
          </a:r>
        </a:p>
      </dgm:t>
    </dgm:pt>
    <dgm:pt modelId="{56AD6D1F-F0FD-4A1E-A3E7-283DF7633B86}" type="parTrans" cxnId="{28E1036B-A310-44A8-9FFC-318FD98137DE}">
      <dgm:prSet/>
      <dgm:spPr/>
      <dgm:t>
        <a:bodyPr/>
        <a:lstStyle/>
        <a:p>
          <a:endParaRPr lang="en-US" sz="1800" b="1"/>
        </a:p>
      </dgm:t>
    </dgm:pt>
    <dgm:pt modelId="{F3055EE1-8DA0-43EC-98DB-DE650AED84AA}" type="sibTrans" cxnId="{28E1036B-A310-44A8-9FFC-318FD98137DE}">
      <dgm:prSet/>
      <dgm:spPr/>
      <dgm:t>
        <a:bodyPr/>
        <a:lstStyle/>
        <a:p>
          <a:endParaRPr lang="en-US" sz="1800" b="1"/>
        </a:p>
      </dgm:t>
    </dgm:pt>
    <dgm:pt modelId="{F3C92872-9CF3-4786-96A4-5E9517D01591}">
      <dgm:prSet custT="1"/>
      <dgm:spPr/>
      <dgm:t>
        <a:bodyPr/>
        <a:lstStyle/>
        <a:p>
          <a:pPr>
            <a:lnSpc>
              <a:spcPct val="100000"/>
            </a:lnSpc>
            <a:defRPr cap="all"/>
          </a:pPr>
          <a:r>
            <a:rPr lang="en-US" sz="1600" b="1" dirty="0"/>
            <a:t>Reflective Practice</a:t>
          </a:r>
        </a:p>
      </dgm:t>
    </dgm:pt>
    <dgm:pt modelId="{575CD848-10C8-4C7A-B5CB-30CBAAF800D2}" type="parTrans" cxnId="{7FA7D176-8DA5-49C0-8A5D-2D759F923E09}">
      <dgm:prSet/>
      <dgm:spPr/>
      <dgm:t>
        <a:bodyPr/>
        <a:lstStyle/>
        <a:p>
          <a:endParaRPr lang="en-US" sz="1800" b="1"/>
        </a:p>
      </dgm:t>
    </dgm:pt>
    <dgm:pt modelId="{BCE5CACF-58CB-4736-8131-5E53E47B7802}" type="sibTrans" cxnId="{7FA7D176-8DA5-49C0-8A5D-2D759F923E09}">
      <dgm:prSet/>
      <dgm:spPr/>
      <dgm:t>
        <a:bodyPr/>
        <a:lstStyle/>
        <a:p>
          <a:endParaRPr lang="en-US" sz="1800" b="1"/>
        </a:p>
      </dgm:t>
    </dgm:pt>
    <dgm:pt modelId="{81D242B6-811D-4E8A-A6C8-0698673EE5E9}">
      <dgm:prSet custT="1"/>
      <dgm:spPr/>
      <dgm:t>
        <a:bodyPr/>
        <a:lstStyle/>
        <a:p>
          <a:pPr>
            <a:lnSpc>
              <a:spcPct val="100000"/>
            </a:lnSpc>
            <a:defRPr cap="all"/>
          </a:pPr>
          <a:r>
            <a:rPr lang="en-US" sz="1600" b="1"/>
            <a:t>Mindfulness</a:t>
          </a:r>
        </a:p>
      </dgm:t>
    </dgm:pt>
    <dgm:pt modelId="{04B915B6-4552-49AE-9BA6-44AEC2540709}" type="parTrans" cxnId="{36AD12DA-E68F-4531-AE53-5CADE6523B39}">
      <dgm:prSet/>
      <dgm:spPr/>
      <dgm:t>
        <a:bodyPr/>
        <a:lstStyle/>
        <a:p>
          <a:endParaRPr lang="en-US" sz="1800" b="1"/>
        </a:p>
      </dgm:t>
    </dgm:pt>
    <dgm:pt modelId="{0EBF17B9-1FFE-4E6D-9824-78CC58C385A3}" type="sibTrans" cxnId="{36AD12DA-E68F-4531-AE53-5CADE6523B39}">
      <dgm:prSet/>
      <dgm:spPr/>
      <dgm:t>
        <a:bodyPr/>
        <a:lstStyle/>
        <a:p>
          <a:endParaRPr lang="en-US" sz="1800" b="1"/>
        </a:p>
      </dgm:t>
    </dgm:pt>
    <dgm:pt modelId="{5BDF2295-50B7-490C-B13E-FCAD6ADCA682}">
      <dgm:prSet custT="1"/>
      <dgm:spPr/>
      <dgm:t>
        <a:bodyPr/>
        <a:lstStyle/>
        <a:p>
          <a:pPr>
            <a:lnSpc>
              <a:spcPct val="100000"/>
            </a:lnSpc>
            <a:defRPr cap="all"/>
          </a:pPr>
          <a:r>
            <a:rPr lang="en-US" sz="1600" b="1" dirty="0"/>
            <a:t>Emotion Regulation Skills</a:t>
          </a:r>
        </a:p>
      </dgm:t>
    </dgm:pt>
    <dgm:pt modelId="{B6CE0A4A-FCC9-422B-BA96-F64272A3718E}" type="parTrans" cxnId="{D01DD632-1EE2-4251-9D1F-1A4A6D2B86A1}">
      <dgm:prSet/>
      <dgm:spPr/>
      <dgm:t>
        <a:bodyPr/>
        <a:lstStyle/>
        <a:p>
          <a:endParaRPr lang="en-US" sz="1800" b="1"/>
        </a:p>
      </dgm:t>
    </dgm:pt>
    <dgm:pt modelId="{ACA8FDD2-DF70-416B-837B-915A2D6316C4}" type="sibTrans" cxnId="{D01DD632-1EE2-4251-9D1F-1A4A6D2B86A1}">
      <dgm:prSet/>
      <dgm:spPr/>
      <dgm:t>
        <a:bodyPr/>
        <a:lstStyle/>
        <a:p>
          <a:endParaRPr lang="en-US" sz="1800" b="1"/>
        </a:p>
      </dgm:t>
    </dgm:pt>
    <dgm:pt modelId="{11FCA5E1-A5BA-4426-A1D5-36DEB85A657D}">
      <dgm:prSet custT="1"/>
      <dgm:spPr/>
      <dgm:t>
        <a:bodyPr/>
        <a:lstStyle/>
        <a:p>
          <a:pPr>
            <a:lnSpc>
              <a:spcPct val="100000"/>
            </a:lnSpc>
            <a:defRPr cap="all"/>
          </a:pPr>
          <a:r>
            <a:rPr lang="en-US" sz="1600" b="1" dirty="0"/>
            <a:t>Supervision &amp; support</a:t>
          </a:r>
        </a:p>
      </dgm:t>
    </dgm:pt>
    <dgm:pt modelId="{22454D2E-A414-4524-AE45-6273D58A69B1}" type="parTrans" cxnId="{77DCB866-4DAD-4A04-BAC8-123BC21EB970}">
      <dgm:prSet/>
      <dgm:spPr/>
      <dgm:t>
        <a:bodyPr/>
        <a:lstStyle/>
        <a:p>
          <a:endParaRPr lang="en-US" sz="1800" b="1"/>
        </a:p>
      </dgm:t>
    </dgm:pt>
    <dgm:pt modelId="{A8D5D601-0303-4879-9C97-5E2EB9AA315B}" type="sibTrans" cxnId="{77DCB866-4DAD-4A04-BAC8-123BC21EB970}">
      <dgm:prSet/>
      <dgm:spPr/>
      <dgm:t>
        <a:bodyPr/>
        <a:lstStyle/>
        <a:p>
          <a:endParaRPr lang="en-US" sz="1800" b="1"/>
        </a:p>
      </dgm:t>
    </dgm:pt>
    <dgm:pt modelId="{45637DE5-4F82-4786-B535-A869BC6EC2B3}">
      <dgm:prSet custT="1"/>
      <dgm:spPr/>
      <dgm:t>
        <a:bodyPr/>
        <a:lstStyle/>
        <a:p>
          <a:pPr>
            <a:lnSpc>
              <a:spcPct val="100000"/>
            </a:lnSpc>
            <a:defRPr cap="all"/>
          </a:pPr>
          <a:r>
            <a:rPr lang="en-US" sz="1600" b="1" dirty="0"/>
            <a:t>Learning</a:t>
          </a:r>
          <a:endParaRPr lang="en-US" sz="1200" b="1" dirty="0"/>
        </a:p>
      </dgm:t>
    </dgm:pt>
    <dgm:pt modelId="{58FB95E4-342C-41E1-86C6-A39716EE1BEE}" type="parTrans" cxnId="{58757321-B399-49F3-B7D8-8452FF9CFAE7}">
      <dgm:prSet/>
      <dgm:spPr/>
      <dgm:t>
        <a:bodyPr/>
        <a:lstStyle/>
        <a:p>
          <a:endParaRPr lang="en-US" sz="1800" b="1"/>
        </a:p>
      </dgm:t>
    </dgm:pt>
    <dgm:pt modelId="{8BF81EA6-B6CF-4FA7-8D4C-F9F136E3BC20}" type="sibTrans" cxnId="{58757321-B399-49F3-B7D8-8452FF9CFAE7}">
      <dgm:prSet/>
      <dgm:spPr/>
      <dgm:t>
        <a:bodyPr/>
        <a:lstStyle/>
        <a:p>
          <a:endParaRPr lang="en-US" sz="1800" b="1"/>
        </a:p>
      </dgm:t>
    </dgm:pt>
    <dgm:pt modelId="{015B94C9-E5F4-4E3D-857B-F16D98A2AFC5}" type="pres">
      <dgm:prSet presAssocID="{7F0E614D-4370-4D01-ACAD-7D3DCC476792}" presName="root" presStyleCnt="0">
        <dgm:presLayoutVars>
          <dgm:dir/>
          <dgm:resizeHandles val="exact"/>
        </dgm:presLayoutVars>
      </dgm:prSet>
      <dgm:spPr/>
    </dgm:pt>
    <dgm:pt modelId="{893B3E6F-9455-479E-B747-D516FE549E26}" type="pres">
      <dgm:prSet presAssocID="{02331028-A20F-40A0-B4FE-D04B1330A07E}" presName="compNode" presStyleCnt="0"/>
      <dgm:spPr/>
    </dgm:pt>
    <dgm:pt modelId="{6D02A811-07D0-4A75-AB6D-8F19C1BC0C1D}" type="pres">
      <dgm:prSet presAssocID="{02331028-A20F-40A0-B4FE-D04B1330A07E}" presName="iconBgRect" presStyleLbl="bgShp" presStyleIdx="0" presStyleCnt="6"/>
      <dgm:spPr/>
    </dgm:pt>
    <dgm:pt modelId="{A44A5BCB-776B-40F5-BCA5-0DAFB40A7BE1}" type="pres">
      <dgm:prSet presAssocID="{02331028-A20F-40A0-B4FE-D04B1330A07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D33F0D34-2BE6-400D-9B19-BF8E0943552D}" type="pres">
      <dgm:prSet presAssocID="{02331028-A20F-40A0-B4FE-D04B1330A07E}" presName="spaceRect" presStyleCnt="0"/>
      <dgm:spPr/>
    </dgm:pt>
    <dgm:pt modelId="{28589A6E-E966-4C54-98DD-02AAD78D11DD}" type="pres">
      <dgm:prSet presAssocID="{02331028-A20F-40A0-B4FE-D04B1330A07E}" presName="textRect" presStyleLbl="revTx" presStyleIdx="0" presStyleCnt="6">
        <dgm:presLayoutVars>
          <dgm:chMax val="1"/>
          <dgm:chPref val="1"/>
        </dgm:presLayoutVars>
      </dgm:prSet>
      <dgm:spPr/>
    </dgm:pt>
    <dgm:pt modelId="{6C1FA148-6726-43F6-9C9B-542771A85D56}" type="pres">
      <dgm:prSet presAssocID="{F3055EE1-8DA0-43EC-98DB-DE650AED84AA}" presName="sibTrans" presStyleCnt="0"/>
      <dgm:spPr/>
    </dgm:pt>
    <dgm:pt modelId="{F3A797DE-AE6A-47DC-8D5E-96D9EB7E25BC}" type="pres">
      <dgm:prSet presAssocID="{F3C92872-9CF3-4786-96A4-5E9517D01591}" presName="compNode" presStyleCnt="0"/>
      <dgm:spPr/>
    </dgm:pt>
    <dgm:pt modelId="{71726F5A-851F-4D54-B0BC-710677912A00}" type="pres">
      <dgm:prSet presAssocID="{F3C92872-9CF3-4786-96A4-5E9517D01591}" presName="iconBgRect" presStyleLbl="bgShp" presStyleIdx="1" presStyleCnt="6"/>
      <dgm:spPr/>
    </dgm:pt>
    <dgm:pt modelId="{02E4C1B2-1BD7-4379-8441-A2FF57852E1F}" type="pres">
      <dgm:prSet presAssocID="{F3C92872-9CF3-4786-96A4-5E9517D0159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636DFB53-93E4-449C-ADFC-E9381B81DE9E}" type="pres">
      <dgm:prSet presAssocID="{F3C92872-9CF3-4786-96A4-5E9517D01591}" presName="spaceRect" presStyleCnt="0"/>
      <dgm:spPr/>
    </dgm:pt>
    <dgm:pt modelId="{54808F85-F6CF-49EC-8911-30FAA0746C55}" type="pres">
      <dgm:prSet presAssocID="{F3C92872-9CF3-4786-96A4-5E9517D01591}" presName="textRect" presStyleLbl="revTx" presStyleIdx="1" presStyleCnt="6">
        <dgm:presLayoutVars>
          <dgm:chMax val="1"/>
          <dgm:chPref val="1"/>
        </dgm:presLayoutVars>
      </dgm:prSet>
      <dgm:spPr/>
    </dgm:pt>
    <dgm:pt modelId="{C7EE65A9-9956-4C46-8D85-02C18407FB71}" type="pres">
      <dgm:prSet presAssocID="{BCE5CACF-58CB-4736-8131-5E53E47B7802}" presName="sibTrans" presStyleCnt="0"/>
      <dgm:spPr/>
    </dgm:pt>
    <dgm:pt modelId="{B6EF47BA-57D7-4885-8418-672597120BDC}" type="pres">
      <dgm:prSet presAssocID="{81D242B6-811D-4E8A-A6C8-0698673EE5E9}" presName="compNode" presStyleCnt="0"/>
      <dgm:spPr/>
    </dgm:pt>
    <dgm:pt modelId="{C859D703-724A-4CB2-AE6D-311E2A524C4F}" type="pres">
      <dgm:prSet presAssocID="{81D242B6-811D-4E8A-A6C8-0698673EE5E9}" presName="iconBgRect" presStyleLbl="bgShp" presStyleIdx="2" presStyleCnt="6"/>
      <dgm:spPr/>
    </dgm:pt>
    <dgm:pt modelId="{55324E4B-992C-4C71-8300-0970DCADB5C4}" type="pres">
      <dgm:prSet presAssocID="{81D242B6-811D-4E8A-A6C8-0698673EE5E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BE0BEB2B-1A99-4A4B-A6D0-711391AA377B}" type="pres">
      <dgm:prSet presAssocID="{81D242B6-811D-4E8A-A6C8-0698673EE5E9}" presName="spaceRect" presStyleCnt="0"/>
      <dgm:spPr/>
    </dgm:pt>
    <dgm:pt modelId="{3A66BDE3-D7CF-426B-B1AF-64D9D4270795}" type="pres">
      <dgm:prSet presAssocID="{81D242B6-811D-4E8A-A6C8-0698673EE5E9}" presName="textRect" presStyleLbl="revTx" presStyleIdx="2" presStyleCnt="6">
        <dgm:presLayoutVars>
          <dgm:chMax val="1"/>
          <dgm:chPref val="1"/>
        </dgm:presLayoutVars>
      </dgm:prSet>
      <dgm:spPr/>
    </dgm:pt>
    <dgm:pt modelId="{B39E8E58-D26C-445E-A61E-45F3C59EBFDE}" type="pres">
      <dgm:prSet presAssocID="{0EBF17B9-1FFE-4E6D-9824-78CC58C385A3}" presName="sibTrans" presStyleCnt="0"/>
      <dgm:spPr/>
    </dgm:pt>
    <dgm:pt modelId="{3A4EA14F-749D-4390-8738-371CDBDCC448}" type="pres">
      <dgm:prSet presAssocID="{5BDF2295-50B7-490C-B13E-FCAD6ADCA682}" presName="compNode" presStyleCnt="0"/>
      <dgm:spPr/>
    </dgm:pt>
    <dgm:pt modelId="{81C4ED46-D373-4B1F-891E-422914227006}" type="pres">
      <dgm:prSet presAssocID="{5BDF2295-50B7-490C-B13E-FCAD6ADCA682}" presName="iconBgRect" presStyleLbl="bgShp" presStyleIdx="3" presStyleCnt="6"/>
      <dgm:spPr/>
    </dgm:pt>
    <dgm:pt modelId="{B57D7B60-717E-43E0-9BD7-ACA40E2969FA}" type="pres">
      <dgm:prSet presAssocID="{5BDF2295-50B7-490C-B13E-FCAD6ADCA68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iling Face with No Fill"/>
        </a:ext>
      </dgm:extLst>
    </dgm:pt>
    <dgm:pt modelId="{03EBB65C-BFE3-49C5-B443-1606AC5B47DE}" type="pres">
      <dgm:prSet presAssocID="{5BDF2295-50B7-490C-B13E-FCAD6ADCA682}" presName="spaceRect" presStyleCnt="0"/>
      <dgm:spPr/>
    </dgm:pt>
    <dgm:pt modelId="{A5E2D187-580F-4CB1-91FF-CBFAF3BCE542}" type="pres">
      <dgm:prSet presAssocID="{5BDF2295-50B7-490C-B13E-FCAD6ADCA682}" presName="textRect" presStyleLbl="revTx" presStyleIdx="3" presStyleCnt="6">
        <dgm:presLayoutVars>
          <dgm:chMax val="1"/>
          <dgm:chPref val="1"/>
        </dgm:presLayoutVars>
      </dgm:prSet>
      <dgm:spPr/>
    </dgm:pt>
    <dgm:pt modelId="{EAC1F2BB-592E-4941-ADC0-1C5DC27388D8}" type="pres">
      <dgm:prSet presAssocID="{ACA8FDD2-DF70-416B-837B-915A2D6316C4}" presName="sibTrans" presStyleCnt="0"/>
      <dgm:spPr/>
    </dgm:pt>
    <dgm:pt modelId="{1818DC67-01AF-466F-88A3-8EBA58811B5D}" type="pres">
      <dgm:prSet presAssocID="{11FCA5E1-A5BA-4426-A1D5-36DEB85A657D}" presName="compNode" presStyleCnt="0"/>
      <dgm:spPr/>
    </dgm:pt>
    <dgm:pt modelId="{AFD99CD7-99C8-426F-97AD-C870A5E6B8C6}" type="pres">
      <dgm:prSet presAssocID="{11FCA5E1-A5BA-4426-A1D5-36DEB85A657D}" presName="iconBgRect" presStyleLbl="bgShp" presStyleIdx="4" presStyleCnt="6"/>
      <dgm:spPr/>
    </dgm:pt>
    <dgm:pt modelId="{EF205597-B6D1-4A6D-8C16-1CCEEF68414E}" type="pres">
      <dgm:prSet presAssocID="{11FCA5E1-A5BA-4426-A1D5-36DEB85A657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erarchy"/>
        </a:ext>
      </dgm:extLst>
    </dgm:pt>
    <dgm:pt modelId="{0C6ED0CE-07B6-42BE-9402-23C290AAEAF1}" type="pres">
      <dgm:prSet presAssocID="{11FCA5E1-A5BA-4426-A1D5-36DEB85A657D}" presName="spaceRect" presStyleCnt="0"/>
      <dgm:spPr/>
    </dgm:pt>
    <dgm:pt modelId="{8B7733BB-0D8C-4C3C-82D9-FA42ED32BC17}" type="pres">
      <dgm:prSet presAssocID="{11FCA5E1-A5BA-4426-A1D5-36DEB85A657D}" presName="textRect" presStyleLbl="revTx" presStyleIdx="4" presStyleCnt="6">
        <dgm:presLayoutVars>
          <dgm:chMax val="1"/>
          <dgm:chPref val="1"/>
        </dgm:presLayoutVars>
      </dgm:prSet>
      <dgm:spPr/>
    </dgm:pt>
    <dgm:pt modelId="{4DDBE2B4-BB9A-4730-BB8E-A209CEE60BB1}" type="pres">
      <dgm:prSet presAssocID="{A8D5D601-0303-4879-9C97-5E2EB9AA315B}" presName="sibTrans" presStyleCnt="0"/>
      <dgm:spPr/>
    </dgm:pt>
    <dgm:pt modelId="{FE467D06-4E7B-46CB-88FB-7573F5024D88}" type="pres">
      <dgm:prSet presAssocID="{45637DE5-4F82-4786-B535-A869BC6EC2B3}" presName="compNode" presStyleCnt="0"/>
      <dgm:spPr/>
    </dgm:pt>
    <dgm:pt modelId="{C919B59E-5993-4CC8-9E21-9BF00104FCFD}" type="pres">
      <dgm:prSet presAssocID="{45637DE5-4F82-4786-B535-A869BC6EC2B3}" presName="iconBgRect" presStyleLbl="bgShp" presStyleIdx="5" presStyleCnt="6"/>
      <dgm:spPr/>
    </dgm:pt>
    <dgm:pt modelId="{4470FC45-5B8D-4DF5-BB01-7EFADF8D1801}" type="pres">
      <dgm:prSet presAssocID="{45637DE5-4F82-4786-B535-A869BC6EC2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assroom"/>
        </a:ext>
      </dgm:extLst>
    </dgm:pt>
    <dgm:pt modelId="{264372E7-8DEB-4231-A1D7-4395A4936A1C}" type="pres">
      <dgm:prSet presAssocID="{45637DE5-4F82-4786-B535-A869BC6EC2B3}" presName="spaceRect" presStyleCnt="0"/>
      <dgm:spPr/>
    </dgm:pt>
    <dgm:pt modelId="{C07AFA42-0603-4916-A09E-11C636464FEE}" type="pres">
      <dgm:prSet presAssocID="{45637DE5-4F82-4786-B535-A869BC6EC2B3}" presName="textRect" presStyleLbl="revTx" presStyleIdx="5" presStyleCnt="6">
        <dgm:presLayoutVars>
          <dgm:chMax val="1"/>
          <dgm:chPref val="1"/>
        </dgm:presLayoutVars>
      </dgm:prSet>
      <dgm:spPr/>
    </dgm:pt>
  </dgm:ptLst>
  <dgm:cxnLst>
    <dgm:cxn modelId="{33858B15-5FC9-49F3-85EA-00E33AFCF45F}" type="presOf" srcId="{11FCA5E1-A5BA-4426-A1D5-36DEB85A657D}" destId="{8B7733BB-0D8C-4C3C-82D9-FA42ED32BC17}" srcOrd="0" destOrd="0" presId="urn:microsoft.com/office/officeart/2018/5/layout/IconCircleLabelList"/>
    <dgm:cxn modelId="{58757321-B399-49F3-B7D8-8452FF9CFAE7}" srcId="{7F0E614D-4370-4D01-ACAD-7D3DCC476792}" destId="{45637DE5-4F82-4786-B535-A869BC6EC2B3}" srcOrd="5" destOrd="0" parTransId="{58FB95E4-342C-41E1-86C6-A39716EE1BEE}" sibTransId="{8BF81EA6-B6CF-4FA7-8D4C-F9F136E3BC20}"/>
    <dgm:cxn modelId="{5ADB1329-85D8-4C70-AE19-C2749CEEAE03}" type="presOf" srcId="{02331028-A20F-40A0-B4FE-D04B1330A07E}" destId="{28589A6E-E966-4C54-98DD-02AAD78D11DD}" srcOrd="0" destOrd="0" presId="urn:microsoft.com/office/officeart/2018/5/layout/IconCircleLabelList"/>
    <dgm:cxn modelId="{D01DD632-1EE2-4251-9D1F-1A4A6D2B86A1}" srcId="{7F0E614D-4370-4D01-ACAD-7D3DCC476792}" destId="{5BDF2295-50B7-490C-B13E-FCAD6ADCA682}" srcOrd="3" destOrd="0" parTransId="{B6CE0A4A-FCC9-422B-BA96-F64272A3718E}" sibTransId="{ACA8FDD2-DF70-416B-837B-915A2D6316C4}"/>
    <dgm:cxn modelId="{77DCB866-4DAD-4A04-BAC8-123BC21EB970}" srcId="{7F0E614D-4370-4D01-ACAD-7D3DCC476792}" destId="{11FCA5E1-A5BA-4426-A1D5-36DEB85A657D}" srcOrd="4" destOrd="0" parTransId="{22454D2E-A414-4524-AE45-6273D58A69B1}" sibTransId="{A8D5D601-0303-4879-9C97-5E2EB9AA315B}"/>
    <dgm:cxn modelId="{28E1036B-A310-44A8-9FFC-318FD98137DE}" srcId="{7F0E614D-4370-4D01-ACAD-7D3DCC476792}" destId="{02331028-A20F-40A0-B4FE-D04B1330A07E}" srcOrd="0" destOrd="0" parTransId="{56AD6D1F-F0FD-4A1E-A3E7-283DF7633B86}" sibTransId="{F3055EE1-8DA0-43EC-98DB-DE650AED84AA}"/>
    <dgm:cxn modelId="{4249386B-3466-447C-BE06-D31A43AAA9FA}" type="presOf" srcId="{45637DE5-4F82-4786-B535-A869BC6EC2B3}" destId="{C07AFA42-0603-4916-A09E-11C636464FEE}" srcOrd="0" destOrd="0" presId="urn:microsoft.com/office/officeart/2018/5/layout/IconCircleLabelList"/>
    <dgm:cxn modelId="{7FA7D176-8DA5-49C0-8A5D-2D759F923E09}" srcId="{7F0E614D-4370-4D01-ACAD-7D3DCC476792}" destId="{F3C92872-9CF3-4786-96A4-5E9517D01591}" srcOrd="1" destOrd="0" parTransId="{575CD848-10C8-4C7A-B5CB-30CBAAF800D2}" sibTransId="{BCE5CACF-58CB-4736-8131-5E53E47B7802}"/>
    <dgm:cxn modelId="{50D4007A-B1CA-4192-B691-97DAE9D974D6}" type="presOf" srcId="{81D242B6-811D-4E8A-A6C8-0698673EE5E9}" destId="{3A66BDE3-D7CF-426B-B1AF-64D9D4270795}" srcOrd="0" destOrd="0" presId="urn:microsoft.com/office/officeart/2018/5/layout/IconCircleLabelList"/>
    <dgm:cxn modelId="{B8BDB182-615E-4776-8351-E33B3047DA32}" type="presOf" srcId="{F3C92872-9CF3-4786-96A4-5E9517D01591}" destId="{54808F85-F6CF-49EC-8911-30FAA0746C55}" srcOrd="0" destOrd="0" presId="urn:microsoft.com/office/officeart/2018/5/layout/IconCircleLabelList"/>
    <dgm:cxn modelId="{928069A0-6E2E-47DE-988D-6DB8BE8D106B}" type="presOf" srcId="{7F0E614D-4370-4D01-ACAD-7D3DCC476792}" destId="{015B94C9-E5F4-4E3D-857B-F16D98A2AFC5}" srcOrd="0" destOrd="0" presId="urn:microsoft.com/office/officeart/2018/5/layout/IconCircleLabelList"/>
    <dgm:cxn modelId="{36AD12DA-E68F-4531-AE53-5CADE6523B39}" srcId="{7F0E614D-4370-4D01-ACAD-7D3DCC476792}" destId="{81D242B6-811D-4E8A-A6C8-0698673EE5E9}" srcOrd="2" destOrd="0" parTransId="{04B915B6-4552-49AE-9BA6-44AEC2540709}" sibTransId="{0EBF17B9-1FFE-4E6D-9824-78CC58C385A3}"/>
    <dgm:cxn modelId="{BE90B6E4-46F6-4FB8-96B8-5D1982C1F104}" type="presOf" srcId="{5BDF2295-50B7-490C-B13E-FCAD6ADCA682}" destId="{A5E2D187-580F-4CB1-91FF-CBFAF3BCE542}" srcOrd="0" destOrd="0" presId="urn:microsoft.com/office/officeart/2018/5/layout/IconCircleLabelList"/>
    <dgm:cxn modelId="{E77D977D-FD98-42CC-AB9B-3D5E378B1857}" type="presParOf" srcId="{015B94C9-E5F4-4E3D-857B-F16D98A2AFC5}" destId="{893B3E6F-9455-479E-B747-D516FE549E26}" srcOrd="0" destOrd="0" presId="urn:microsoft.com/office/officeart/2018/5/layout/IconCircleLabelList"/>
    <dgm:cxn modelId="{8660E2B2-A350-49C6-98E5-DCBAF80455C7}" type="presParOf" srcId="{893B3E6F-9455-479E-B747-D516FE549E26}" destId="{6D02A811-07D0-4A75-AB6D-8F19C1BC0C1D}" srcOrd="0" destOrd="0" presId="urn:microsoft.com/office/officeart/2018/5/layout/IconCircleLabelList"/>
    <dgm:cxn modelId="{920FB44F-B79B-4235-9AA7-6142D7EBE959}" type="presParOf" srcId="{893B3E6F-9455-479E-B747-D516FE549E26}" destId="{A44A5BCB-776B-40F5-BCA5-0DAFB40A7BE1}" srcOrd="1" destOrd="0" presId="urn:microsoft.com/office/officeart/2018/5/layout/IconCircleLabelList"/>
    <dgm:cxn modelId="{9FF80D9B-3B50-4D87-BE5D-915F949482A0}" type="presParOf" srcId="{893B3E6F-9455-479E-B747-D516FE549E26}" destId="{D33F0D34-2BE6-400D-9B19-BF8E0943552D}" srcOrd="2" destOrd="0" presId="urn:microsoft.com/office/officeart/2018/5/layout/IconCircleLabelList"/>
    <dgm:cxn modelId="{CBD6CA1F-63B9-43D2-A95F-3FA04DE5FB3B}" type="presParOf" srcId="{893B3E6F-9455-479E-B747-D516FE549E26}" destId="{28589A6E-E966-4C54-98DD-02AAD78D11DD}" srcOrd="3" destOrd="0" presId="urn:microsoft.com/office/officeart/2018/5/layout/IconCircleLabelList"/>
    <dgm:cxn modelId="{C2BD691C-19E5-421C-8976-F2F99F5D87C9}" type="presParOf" srcId="{015B94C9-E5F4-4E3D-857B-F16D98A2AFC5}" destId="{6C1FA148-6726-43F6-9C9B-542771A85D56}" srcOrd="1" destOrd="0" presId="urn:microsoft.com/office/officeart/2018/5/layout/IconCircleLabelList"/>
    <dgm:cxn modelId="{DC7B6CB3-9CCC-4A1C-A02E-A8B32E4DBA91}" type="presParOf" srcId="{015B94C9-E5F4-4E3D-857B-F16D98A2AFC5}" destId="{F3A797DE-AE6A-47DC-8D5E-96D9EB7E25BC}" srcOrd="2" destOrd="0" presId="urn:microsoft.com/office/officeart/2018/5/layout/IconCircleLabelList"/>
    <dgm:cxn modelId="{024483A9-48EE-4FC0-B7D1-8D33094A15E4}" type="presParOf" srcId="{F3A797DE-AE6A-47DC-8D5E-96D9EB7E25BC}" destId="{71726F5A-851F-4D54-B0BC-710677912A00}" srcOrd="0" destOrd="0" presId="urn:microsoft.com/office/officeart/2018/5/layout/IconCircleLabelList"/>
    <dgm:cxn modelId="{15615FA3-B672-4396-B31F-5F18975EB2E7}" type="presParOf" srcId="{F3A797DE-AE6A-47DC-8D5E-96D9EB7E25BC}" destId="{02E4C1B2-1BD7-4379-8441-A2FF57852E1F}" srcOrd="1" destOrd="0" presId="urn:microsoft.com/office/officeart/2018/5/layout/IconCircleLabelList"/>
    <dgm:cxn modelId="{23C50707-515B-406A-9B09-DA00D04DF934}" type="presParOf" srcId="{F3A797DE-AE6A-47DC-8D5E-96D9EB7E25BC}" destId="{636DFB53-93E4-449C-ADFC-E9381B81DE9E}" srcOrd="2" destOrd="0" presId="urn:microsoft.com/office/officeart/2018/5/layout/IconCircleLabelList"/>
    <dgm:cxn modelId="{646A3323-621A-457F-BB1E-33D841A5CBE2}" type="presParOf" srcId="{F3A797DE-AE6A-47DC-8D5E-96D9EB7E25BC}" destId="{54808F85-F6CF-49EC-8911-30FAA0746C55}" srcOrd="3" destOrd="0" presId="urn:microsoft.com/office/officeart/2018/5/layout/IconCircleLabelList"/>
    <dgm:cxn modelId="{0D2756CE-5827-451D-86CE-0F4D6AF5E9F4}" type="presParOf" srcId="{015B94C9-E5F4-4E3D-857B-F16D98A2AFC5}" destId="{C7EE65A9-9956-4C46-8D85-02C18407FB71}" srcOrd="3" destOrd="0" presId="urn:microsoft.com/office/officeart/2018/5/layout/IconCircleLabelList"/>
    <dgm:cxn modelId="{28A38A40-0059-4194-BCFE-E70DEAB1C819}" type="presParOf" srcId="{015B94C9-E5F4-4E3D-857B-F16D98A2AFC5}" destId="{B6EF47BA-57D7-4885-8418-672597120BDC}" srcOrd="4" destOrd="0" presId="urn:microsoft.com/office/officeart/2018/5/layout/IconCircleLabelList"/>
    <dgm:cxn modelId="{49909A97-C3C9-43C8-81D2-6EA90FF60962}" type="presParOf" srcId="{B6EF47BA-57D7-4885-8418-672597120BDC}" destId="{C859D703-724A-4CB2-AE6D-311E2A524C4F}" srcOrd="0" destOrd="0" presId="urn:microsoft.com/office/officeart/2018/5/layout/IconCircleLabelList"/>
    <dgm:cxn modelId="{CF9BB992-8C6F-4524-A25C-8D697C118C9B}" type="presParOf" srcId="{B6EF47BA-57D7-4885-8418-672597120BDC}" destId="{55324E4B-992C-4C71-8300-0970DCADB5C4}" srcOrd="1" destOrd="0" presId="urn:microsoft.com/office/officeart/2018/5/layout/IconCircleLabelList"/>
    <dgm:cxn modelId="{2F2180DB-3003-45CC-BAC0-DA051C371479}" type="presParOf" srcId="{B6EF47BA-57D7-4885-8418-672597120BDC}" destId="{BE0BEB2B-1A99-4A4B-A6D0-711391AA377B}" srcOrd="2" destOrd="0" presId="urn:microsoft.com/office/officeart/2018/5/layout/IconCircleLabelList"/>
    <dgm:cxn modelId="{1C93E261-90E2-4B0D-BAD3-822350E2BE5A}" type="presParOf" srcId="{B6EF47BA-57D7-4885-8418-672597120BDC}" destId="{3A66BDE3-D7CF-426B-B1AF-64D9D4270795}" srcOrd="3" destOrd="0" presId="urn:microsoft.com/office/officeart/2018/5/layout/IconCircleLabelList"/>
    <dgm:cxn modelId="{9100A3CC-9B4C-4949-8810-0BBFE459FEF3}" type="presParOf" srcId="{015B94C9-E5F4-4E3D-857B-F16D98A2AFC5}" destId="{B39E8E58-D26C-445E-A61E-45F3C59EBFDE}" srcOrd="5" destOrd="0" presId="urn:microsoft.com/office/officeart/2018/5/layout/IconCircleLabelList"/>
    <dgm:cxn modelId="{BE530CC8-E4BE-4BD6-8484-DD55796FB5F9}" type="presParOf" srcId="{015B94C9-E5F4-4E3D-857B-F16D98A2AFC5}" destId="{3A4EA14F-749D-4390-8738-371CDBDCC448}" srcOrd="6" destOrd="0" presId="urn:microsoft.com/office/officeart/2018/5/layout/IconCircleLabelList"/>
    <dgm:cxn modelId="{CF1E7EBD-2816-4A32-9AC7-FCF46F4FC2AC}" type="presParOf" srcId="{3A4EA14F-749D-4390-8738-371CDBDCC448}" destId="{81C4ED46-D373-4B1F-891E-422914227006}" srcOrd="0" destOrd="0" presId="urn:microsoft.com/office/officeart/2018/5/layout/IconCircleLabelList"/>
    <dgm:cxn modelId="{22C611C8-5F6B-4FA9-8088-A3D1E10C6B1F}" type="presParOf" srcId="{3A4EA14F-749D-4390-8738-371CDBDCC448}" destId="{B57D7B60-717E-43E0-9BD7-ACA40E2969FA}" srcOrd="1" destOrd="0" presId="urn:microsoft.com/office/officeart/2018/5/layout/IconCircleLabelList"/>
    <dgm:cxn modelId="{C979D925-1035-4F49-82F0-F8206FCDE218}" type="presParOf" srcId="{3A4EA14F-749D-4390-8738-371CDBDCC448}" destId="{03EBB65C-BFE3-49C5-B443-1606AC5B47DE}" srcOrd="2" destOrd="0" presId="urn:microsoft.com/office/officeart/2018/5/layout/IconCircleLabelList"/>
    <dgm:cxn modelId="{1090A5F3-46D6-4A45-9425-83E35AED6443}" type="presParOf" srcId="{3A4EA14F-749D-4390-8738-371CDBDCC448}" destId="{A5E2D187-580F-4CB1-91FF-CBFAF3BCE542}" srcOrd="3" destOrd="0" presId="urn:microsoft.com/office/officeart/2018/5/layout/IconCircleLabelList"/>
    <dgm:cxn modelId="{41A40D42-1D10-46EB-93B9-F6E9D131C100}" type="presParOf" srcId="{015B94C9-E5F4-4E3D-857B-F16D98A2AFC5}" destId="{EAC1F2BB-592E-4941-ADC0-1C5DC27388D8}" srcOrd="7" destOrd="0" presId="urn:microsoft.com/office/officeart/2018/5/layout/IconCircleLabelList"/>
    <dgm:cxn modelId="{FA033F7C-F4DC-48E5-9637-F4FC51D69155}" type="presParOf" srcId="{015B94C9-E5F4-4E3D-857B-F16D98A2AFC5}" destId="{1818DC67-01AF-466F-88A3-8EBA58811B5D}" srcOrd="8" destOrd="0" presId="urn:microsoft.com/office/officeart/2018/5/layout/IconCircleLabelList"/>
    <dgm:cxn modelId="{40EB8081-8DD8-4D2E-89C4-064AFCA8E864}" type="presParOf" srcId="{1818DC67-01AF-466F-88A3-8EBA58811B5D}" destId="{AFD99CD7-99C8-426F-97AD-C870A5E6B8C6}" srcOrd="0" destOrd="0" presId="urn:microsoft.com/office/officeart/2018/5/layout/IconCircleLabelList"/>
    <dgm:cxn modelId="{32F26E57-9F7D-40E7-BACE-0C29C18DA4FA}" type="presParOf" srcId="{1818DC67-01AF-466F-88A3-8EBA58811B5D}" destId="{EF205597-B6D1-4A6D-8C16-1CCEEF68414E}" srcOrd="1" destOrd="0" presId="urn:microsoft.com/office/officeart/2018/5/layout/IconCircleLabelList"/>
    <dgm:cxn modelId="{465A436C-BF4F-466E-93CD-86A80FA782DB}" type="presParOf" srcId="{1818DC67-01AF-466F-88A3-8EBA58811B5D}" destId="{0C6ED0CE-07B6-42BE-9402-23C290AAEAF1}" srcOrd="2" destOrd="0" presId="urn:microsoft.com/office/officeart/2018/5/layout/IconCircleLabelList"/>
    <dgm:cxn modelId="{E24A5948-37E4-46F7-846F-7BF28FC4C4E0}" type="presParOf" srcId="{1818DC67-01AF-466F-88A3-8EBA58811B5D}" destId="{8B7733BB-0D8C-4C3C-82D9-FA42ED32BC17}" srcOrd="3" destOrd="0" presId="urn:microsoft.com/office/officeart/2018/5/layout/IconCircleLabelList"/>
    <dgm:cxn modelId="{E235A42E-183A-4B83-B256-E8596EE22605}" type="presParOf" srcId="{015B94C9-E5F4-4E3D-857B-F16D98A2AFC5}" destId="{4DDBE2B4-BB9A-4730-BB8E-A209CEE60BB1}" srcOrd="9" destOrd="0" presId="urn:microsoft.com/office/officeart/2018/5/layout/IconCircleLabelList"/>
    <dgm:cxn modelId="{F669444A-90D7-401F-B311-C806B4DA2452}" type="presParOf" srcId="{015B94C9-E5F4-4E3D-857B-F16D98A2AFC5}" destId="{FE467D06-4E7B-46CB-88FB-7573F5024D88}" srcOrd="10" destOrd="0" presId="urn:microsoft.com/office/officeart/2018/5/layout/IconCircleLabelList"/>
    <dgm:cxn modelId="{70F6BB41-CB2D-4681-846F-1593E4555B35}" type="presParOf" srcId="{FE467D06-4E7B-46CB-88FB-7573F5024D88}" destId="{C919B59E-5993-4CC8-9E21-9BF00104FCFD}" srcOrd="0" destOrd="0" presId="urn:microsoft.com/office/officeart/2018/5/layout/IconCircleLabelList"/>
    <dgm:cxn modelId="{EDDE46F9-4C79-48AE-AB14-6B2599B7832E}" type="presParOf" srcId="{FE467D06-4E7B-46CB-88FB-7573F5024D88}" destId="{4470FC45-5B8D-4DF5-BB01-7EFADF8D1801}" srcOrd="1" destOrd="0" presId="urn:microsoft.com/office/officeart/2018/5/layout/IconCircleLabelList"/>
    <dgm:cxn modelId="{ACDDB421-29FC-4B91-9F93-18E4ECE2A502}" type="presParOf" srcId="{FE467D06-4E7B-46CB-88FB-7573F5024D88}" destId="{264372E7-8DEB-4231-A1D7-4395A4936A1C}" srcOrd="2" destOrd="0" presId="urn:microsoft.com/office/officeart/2018/5/layout/IconCircleLabelList"/>
    <dgm:cxn modelId="{A40A4568-A0FD-4480-9F51-DE4DDEFA9548}" type="presParOf" srcId="{FE467D06-4E7B-46CB-88FB-7573F5024D88}" destId="{C07AFA42-0603-4916-A09E-11C636464FE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2B5B85-E6EB-4DFD-8E12-DC00199296E3}"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3921EA30-E07B-4563-9D18-01E2C1F162E3}">
      <dgm:prSet phldrT="[Text]"/>
      <dgm:spPr/>
      <dgm:t>
        <a:bodyPr/>
        <a:lstStyle/>
        <a:p>
          <a:endParaRPr lang="en-US" dirty="0"/>
        </a:p>
      </dgm:t>
    </dgm:pt>
    <dgm:pt modelId="{F069AEA0-8C75-4A67-A8E8-664A267053A7}" type="parTrans" cxnId="{9DAB5808-EABA-40C0-9B85-F49D584FF1A2}">
      <dgm:prSet/>
      <dgm:spPr/>
      <dgm:t>
        <a:bodyPr/>
        <a:lstStyle/>
        <a:p>
          <a:endParaRPr lang="en-US"/>
        </a:p>
      </dgm:t>
    </dgm:pt>
    <dgm:pt modelId="{D42E7C2F-E018-4A1A-8981-C709775C2FEE}" type="sibTrans" cxnId="{9DAB5808-EABA-40C0-9B85-F49D584FF1A2}">
      <dgm:prSet/>
      <dgm:spPr/>
      <dgm:t>
        <a:bodyPr/>
        <a:lstStyle/>
        <a:p>
          <a:endParaRPr lang="en-US"/>
        </a:p>
      </dgm:t>
    </dgm:pt>
    <dgm:pt modelId="{A6EC08AA-3529-4D16-BD3B-FE5FBDCB51F1}">
      <dgm:prSet/>
      <dgm:spPr/>
      <dgm:t>
        <a:bodyPr/>
        <a:lstStyle/>
        <a:p>
          <a:r>
            <a:rPr lang="en-US" dirty="0">
              <a:latin typeface="Times New Roman"/>
              <a:cs typeface="Times New Roman"/>
            </a:rPr>
            <a:t>Help students feel seen and respected</a:t>
          </a:r>
        </a:p>
      </dgm:t>
    </dgm:pt>
    <dgm:pt modelId="{780BA349-0029-494C-91B6-03E258990429}" type="parTrans" cxnId="{9374E0FF-54A7-4D82-BF91-5401624F9652}">
      <dgm:prSet/>
      <dgm:spPr/>
      <dgm:t>
        <a:bodyPr/>
        <a:lstStyle/>
        <a:p>
          <a:endParaRPr lang="en-US"/>
        </a:p>
      </dgm:t>
    </dgm:pt>
    <dgm:pt modelId="{BE454972-B010-420A-819C-343A9C62E80F}" type="sibTrans" cxnId="{9374E0FF-54A7-4D82-BF91-5401624F9652}">
      <dgm:prSet/>
      <dgm:spPr/>
      <dgm:t>
        <a:bodyPr/>
        <a:lstStyle/>
        <a:p>
          <a:endParaRPr lang="en-US"/>
        </a:p>
      </dgm:t>
    </dgm:pt>
    <dgm:pt modelId="{1061CB7B-1258-4261-B5C4-80F93AFCEF94}">
      <dgm:prSet/>
      <dgm:spPr/>
      <dgm:t>
        <a:bodyPr/>
        <a:lstStyle/>
        <a:p>
          <a:r>
            <a:rPr lang="en-US" b="0" i="0">
              <a:effectLst/>
              <a:latin typeface="Times New Roman"/>
              <a:cs typeface="Times New Roman"/>
            </a:rPr>
            <a:t>Connect students to the school community</a:t>
          </a:r>
          <a:endParaRPr lang="en-US" b="0" i="0" dirty="0">
            <a:effectLst/>
            <a:latin typeface="Times New Roman"/>
            <a:cs typeface="Times New Roman"/>
          </a:endParaRPr>
        </a:p>
      </dgm:t>
    </dgm:pt>
    <dgm:pt modelId="{A7ACC41F-0352-41F5-9A92-B7DDAF14AAF5}" type="parTrans" cxnId="{CEC8B316-529F-49C6-8BA5-EB17C206C634}">
      <dgm:prSet/>
      <dgm:spPr/>
      <dgm:t>
        <a:bodyPr/>
        <a:lstStyle/>
        <a:p>
          <a:endParaRPr lang="en-US"/>
        </a:p>
      </dgm:t>
    </dgm:pt>
    <dgm:pt modelId="{A715C3F8-502C-48F4-954D-26F883C3DD0F}" type="sibTrans" cxnId="{CEC8B316-529F-49C6-8BA5-EB17C206C634}">
      <dgm:prSet/>
      <dgm:spPr/>
      <dgm:t>
        <a:bodyPr/>
        <a:lstStyle/>
        <a:p>
          <a:endParaRPr lang="en-US"/>
        </a:p>
      </dgm:t>
    </dgm:pt>
    <dgm:pt modelId="{71F1B0D0-50A0-493A-984E-F6A6CE44D9D6}">
      <dgm:prSet/>
      <dgm:spPr/>
      <dgm:t>
        <a:bodyPr/>
        <a:lstStyle/>
        <a:p>
          <a:r>
            <a:rPr lang="en-US" b="0" i="0">
              <a:effectLst/>
              <a:latin typeface="Times New Roman"/>
              <a:cs typeface="Times New Roman"/>
            </a:rPr>
            <a:t>Provide students with opportunities to practice their skills</a:t>
          </a:r>
          <a:endParaRPr lang="en-US" b="0" i="0" dirty="0">
            <a:effectLst/>
            <a:latin typeface="Times New Roman"/>
            <a:cs typeface="Times New Roman"/>
          </a:endParaRPr>
        </a:p>
      </dgm:t>
    </dgm:pt>
    <dgm:pt modelId="{A32B4754-192A-409B-BB5D-89FCAD9A9017}" type="parTrans" cxnId="{834DE19B-854E-45FD-AE71-4FAA613866C5}">
      <dgm:prSet/>
      <dgm:spPr/>
      <dgm:t>
        <a:bodyPr/>
        <a:lstStyle/>
        <a:p>
          <a:endParaRPr lang="en-US"/>
        </a:p>
      </dgm:t>
    </dgm:pt>
    <dgm:pt modelId="{077A58E5-700C-46FF-9FE9-8CA3209C2594}" type="sibTrans" cxnId="{834DE19B-854E-45FD-AE71-4FAA613866C5}">
      <dgm:prSet/>
      <dgm:spPr/>
      <dgm:t>
        <a:bodyPr/>
        <a:lstStyle/>
        <a:p>
          <a:endParaRPr lang="en-US"/>
        </a:p>
      </dgm:t>
    </dgm:pt>
    <dgm:pt modelId="{B271FD82-9A4A-4F1A-87BA-E4893C6B2B3D}">
      <dgm:prSet/>
      <dgm:spPr/>
      <dgm:t>
        <a:bodyPr/>
        <a:lstStyle/>
        <a:p>
          <a:r>
            <a:rPr lang="en-US" b="0" i="0">
              <a:effectLst/>
              <a:latin typeface="Times New Roman"/>
              <a:cs typeface="Times New Roman"/>
            </a:rPr>
            <a:t>Embrace teamwork and shared leadership</a:t>
          </a:r>
          <a:endParaRPr lang="en-US" b="0" i="0" dirty="0">
            <a:effectLst/>
            <a:latin typeface="Times New Roman"/>
            <a:cs typeface="Times New Roman"/>
          </a:endParaRPr>
        </a:p>
      </dgm:t>
    </dgm:pt>
    <dgm:pt modelId="{36F4800E-7CF5-4E0B-9BE7-3C69A7B448FF}" type="parTrans" cxnId="{599FF345-3548-4B58-9B27-2C0C9ED461C5}">
      <dgm:prSet/>
      <dgm:spPr/>
      <dgm:t>
        <a:bodyPr/>
        <a:lstStyle/>
        <a:p>
          <a:endParaRPr lang="en-US"/>
        </a:p>
      </dgm:t>
    </dgm:pt>
    <dgm:pt modelId="{B35CE8F8-480A-4B86-BADB-04EB36C1E15C}" type="sibTrans" cxnId="{599FF345-3548-4B58-9B27-2C0C9ED461C5}">
      <dgm:prSet/>
      <dgm:spPr/>
      <dgm:t>
        <a:bodyPr/>
        <a:lstStyle/>
        <a:p>
          <a:endParaRPr lang="en-US"/>
        </a:p>
      </dgm:t>
    </dgm:pt>
    <dgm:pt modelId="{7F159E84-BF3B-48C8-A5D3-46AC3F737C5C}">
      <dgm:prSet/>
      <dgm:spPr/>
      <dgm:t>
        <a:bodyPr/>
        <a:lstStyle/>
        <a:p>
          <a:r>
            <a:rPr lang="en-US" b="0" i="0" dirty="0">
              <a:effectLst/>
              <a:latin typeface="Times New Roman"/>
              <a:cs typeface="Times New Roman"/>
            </a:rPr>
            <a:t>Anticipate and adapt to the changing needs of students and the community</a:t>
          </a:r>
          <a:r>
            <a:rPr lang="en-US" dirty="0">
              <a:latin typeface="Times New Roman"/>
              <a:cs typeface="Times New Roman"/>
            </a:rPr>
            <a:t> </a:t>
          </a:r>
        </a:p>
      </dgm:t>
    </dgm:pt>
    <dgm:pt modelId="{C07DAC95-ECC8-4191-8413-9A8BCE0BF5D1}" type="parTrans" cxnId="{06CB21D8-860A-4C2F-A03E-17B6A77F1E55}">
      <dgm:prSet/>
      <dgm:spPr/>
      <dgm:t>
        <a:bodyPr/>
        <a:lstStyle/>
        <a:p>
          <a:endParaRPr lang="en-US"/>
        </a:p>
      </dgm:t>
    </dgm:pt>
    <dgm:pt modelId="{70853693-A8F7-464B-BC7C-DAAE07E0CEAC}" type="sibTrans" cxnId="{06CB21D8-860A-4C2F-A03E-17B6A77F1E55}">
      <dgm:prSet/>
      <dgm:spPr/>
      <dgm:t>
        <a:bodyPr/>
        <a:lstStyle/>
        <a:p>
          <a:endParaRPr lang="en-US"/>
        </a:p>
      </dgm:t>
    </dgm:pt>
    <dgm:pt modelId="{3F2BE0C9-37EC-4205-86EA-764576E05FC0}" type="pres">
      <dgm:prSet presAssocID="{1C2B5B85-E6EB-4DFD-8E12-DC00199296E3}" presName="vert0" presStyleCnt="0">
        <dgm:presLayoutVars>
          <dgm:dir/>
          <dgm:animOne val="branch"/>
          <dgm:animLvl val="lvl"/>
        </dgm:presLayoutVars>
      </dgm:prSet>
      <dgm:spPr/>
    </dgm:pt>
    <dgm:pt modelId="{56C582FD-6A07-479C-BB27-97524EE69DB1}" type="pres">
      <dgm:prSet presAssocID="{A6EC08AA-3529-4D16-BD3B-FE5FBDCB51F1}" presName="thickLine" presStyleLbl="alignNode1" presStyleIdx="0" presStyleCnt="6"/>
      <dgm:spPr/>
    </dgm:pt>
    <dgm:pt modelId="{376F1305-8C5A-40CD-807B-9C924C7F500F}" type="pres">
      <dgm:prSet presAssocID="{A6EC08AA-3529-4D16-BD3B-FE5FBDCB51F1}" presName="horz1" presStyleCnt="0"/>
      <dgm:spPr/>
    </dgm:pt>
    <dgm:pt modelId="{C793CFCD-AC3D-43FD-9E3C-07535FE9D704}" type="pres">
      <dgm:prSet presAssocID="{A6EC08AA-3529-4D16-BD3B-FE5FBDCB51F1}" presName="tx1" presStyleLbl="revTx" presStyleIdx="0" presStyleCnt="6"/>
      <dgm:spPr/>
    </dgm:pt>
    <dgm:pt modelId="{5E4D7926-5C2C-4D54-B4E2-4E225CC01B3C}" type="pres">
      <dgm:prSet presAssocID="{A6EC08AA-3529-4D16-BD3B-FE5FBDCB51F1}" presName="vert1" presStyleCnt="0"/>
      <dgm:spPr/>
    </dgm:pt>
    <dgm:pt modelId="{F85E0CB8-9F3B-42F1-A73C-EF5275BC1E5C}" type="pres">
      <dgm:prSet presAssocID="{1061CB7B-1258-4261-B5C4-80F93AFCEF94}" presName="thickLine" presStyleLbl="alignNode1" presStyleIdx="1" presStyleCnt="6"/>
      <dgm:spPr/>
    </dgm:pt>
    <dgm:pt modelId="{92301324-09E9-4256-A146-B1ABF7A7C0AA}" type="pres">
      <dgm:prSet presAssocID="{1061CB7B-1258-4261-B5C4-80F93AFCEF94}" presName="horz1" presStyleCnt="0"/>
      <dgm:spPr/>
    </dgm:pt>
    <dgm:pt modelId="{BEB2F57A-BD3E-4BD5-B392-E7191BC5F141}" type="pres">
      <dgm:prSet presAssocID="{1061CB7B-1258-4261-B5C4-80F93AFCEF94}" presName="tx1" presStyleLbl="revTx" presStyleIdx="1" presStyleCnt="6"/>
      <dgm:spPr/>
    </dgm:pt>
    <dgm:pt modelId="{147B2045-D697-4871-B605-3C4130C2D952}" type="pres">
      <dgm:prSet presAssocID="{1061CB7B-1258-4261-B5C4-80F93AFCEF94}" presName="vert1" presStyleCnt="0"/>
      <dgm:spPr/>
    </dgm:pt>
    <dgm:pt modelId="{3694A85D-5361-4B62-BEAB-DCA1C5EAFE0E}" type="pres">
      <dgm:prSet presAssocID="{71F1B0D0-50A0-493A-984E-F6A6CE44D9D6}" presName="thickLine" presStyleLbl="alignNode1" presStyleIdx="2" presStyleCnt="6"/>
      <dgm:spPr/>
    </dgm:pt>
    <dgm:pt modelId="{8CCA6BBD-EC65-4A9B-83B0-E1B5FBAB3998}" type="pres">
      <dgm:prSet presAssocID="{71F1B0D0-50A0-493A-984E-F6A6CE44D9D6}" presName="horz1" presStyleCnt="0"/>
      <dgm:spPr/>
    </dgm:pt>
    <dgm:pt modelId="{09D8B584-5F7E-4AA8-AF5F-D2B2A96FE48D}" type="pres">
      <dgm:prSet presAssocID="{71F1B0D0-50A0-493A-984E-F6A6CE44D9D6}" presName="tx1" presStyleLbl="revTx" presStyleIdx="2" presStyleCnt="6"/>
      <dgm:spPr/>
    </dgm:pt>
    <dgm:pt modelId="{C1FC0EB2-AA55-4059-900C-9A2C58678F47}" type="pres">
      <dgm:prSet presAssocID="{71F1B0D0-50A0-493A-984E-F6A6CE44D9D6}" presName="vert1" presStyleCnt="0"/>
      <dgm:spPr/>
    </dgm:pt>
    <dgm:pt modelId="{5808470C-2442-4EA1-AF77-4572C7A53EF0}" type="pres">
      <dgm:prSet presAssocID="{B271FD82-9A4A-4F1A-87BA-E4893C6B2B3D}" presName="thickLine" presStyleLbl="alignNode1" presStyleIdx="3" presStyleCnt="6"/>
      <dgm:spPr/>
    </dgm:pt>
    <dgm:pt modelId="{59F373F7-6709-412C-B0DC-23884C1A25DD}" type="pres">
      <dgm:prSet presAssocID="{B271FD82-9A4A-4F1A-87BA-E4893C6B2B3D}" presName="horz1" presStyleCnt="0"/>
      <dgm:spPr/>
    </dgm:pt>
    <dgm:pt modelId="{373AE0BE-01A5-4047-8406-8BDF21CB3AB5}" type="pres">
      <dgm:prSet presAssocID="{B271FD82-9A4A-4F1A-87BA-E4893C6B2B3D}" presName="tx1" presStyleLbl="revTx" presStyleIdx="3" presStyleCnt="6"/>
      <dgm:spPr/>
    </dgm:pt>
    <dgm:pt modelId="{D43C9346-5C11-4258-931C-4A8F05BF3A02}" type="pres">
      <dgm:prSet presAssocID="{B271FD82-9A4A-4F1A-87BA-E4893C6B2B3D}" presName="vert1" presStyleCnt="0"/>
      <dgm:spPr/>
    </dgm:pt>
    <dgm:pt modelId="{E2E7DBB7-0273-43E6-BE1D-46BD90CBCF45}" type="pres">
      <dgm:prSet presAssocID="{7F159E84-BF3B-48C8-A5D3-46AC3F737C5C}" presName="thickLine" presStyleLbl="alignNode1" presStyleIdx="4" presStyleCnt="6"/>
      <dgm:spPr/>
    </dgm:pt>
    <dgm:pt modelId="{5F62263E-7802-47C6-8BB4-12961D27A0F7}" type="pres">
      <dgm:prSet presAssocID="{7F159E84-BF3B-48C8-A5D3-46AC3F737C5C}" presName="horz1" presStyleCnt="0"/>
      <dgm:spPr/>
    </dgm:pt>
    <dgm:pt modelId="{D93CD418-572B-4CCB-9F83-707115364DF5}" type="pres">
      <dgm:prSet presAssocID="{7F159E84-BF3B-48C8-A5D3-46AC3F737C5C}" presName="tx1" presStyleLbl="revTx" presStyleIdx="4" presStyleCnt="6"/>
      <dgm:spPr/>
    </dgm:pt>
    <dgm:pt modelId="{88484FD5-55C0-4863-8252-0C09C04CA73D}" type="pres">
      <dgm:prSet presAssocID="{7F159E84-BF3B-48C8-A5D3-46AC3F737C5C}" presName="vert1" presStyleCnt="0"/>
      <dgm:spPr/>
    </dgm:pt>
    <dgm:pt modelId="{F59B06D1-955D-4C21-9531-994F09CC5106}" type="pres">
      <dgm:prSet presAssocID="{3921EA30-E07B-4563-9D18-01E2C1F162E3}" presName="thickLine" presStyleLbl="alignNode1" presStyleIdx="5" presStyleCnt="6"/>
      <dgm:spPr/>
    </dgm:pt>
    <dgm:pt modelId="{9AB602A5-8234-4C44-9681-4647D8ABD240}" type="pres">
      <dgm:prSet presAssocID="{3921EA30-E07B-4563-9D18-01E2C1F162E3}" presName="horz1" presStyleCnt="0"/>
      <dgm:spPr/>
    </dgm:pt>
    <dgm:pt modelId="{61033479-EC22-4F2E-A1F6-0DFA229CCE77}" type="pres">
      <dgm:prSet presAssocID="{3921EA30-E07B-4563-9D18-01E2C1F162E3}" presName="tx1" presStyleLbl="revTx" presStyleIdx="5" presStyleCnt="6"/>
      <dgm:spPr/>
    </dgm:pt>
    <dgm:pt modelId="{DB398A77-7BA4-4D19-AB04-DE31FFD59947}" type="pres">
      <dgm:prSet presAssocID="{3921EA30-E07B-4563-9D18-01E2C1F162E3}" presName="vert1" presStyleCnt="0"/>
      <dgm:spPr/>
    </dgm:pt>
  </dgm:ptLst>
  <dgm:cxnLst>
    <dgm:cxn modelId="{9DAB5808-EABA-40C0-9B85-F49D584FF1A2}" srcId="{1C2B5B85-E6EB-4DFD-8E12-DC00199296E3}" destId="{3921EA30-E07B-4563-9D18-01E2C1F162E3}" srcOrd="5" destOrd="0" parTransId="{F069AEA0-8C75-4A67-A8E8-664A267053A7}" sibTransId="{D42E7C2F-E018-4A1A-8981-C709775C2FEE}"/>
    <dgm:cxn modelId="{CEC8B316-529F-49C6-8BA5-EB17C206C634}" srcId="{1C2B5B85-E6EB-4DFD-8E12-DC00199296E3}" destId="{1061CB7B-1258-4261-B5C4-80F93AFCEF94}" srcOrd="1" destOrd="0" parTransId="{A7ACC41F-0352-41F5-9A92-B7DDAF14AAF5}" sibTransId="{A715C3F8-502C-48F4-954D-26F883C3DD0F}"/>
    <dgm:cxn modelId="{1AEEDD2C-3401-441C-BFB1-BBBA6764B791}" type="presOf" srcId="{7F159E84-BF3B-48C8-A5D3-46AC3F737C5C}" destId="{D93CD418-572B-4CCB-9F83-707115364DF5}" srcOrd="0" destOrd="0" presId="urn:microsoft.com/office/officeart/2008/layout/LinedList"/>
    <dgm:cxn modelId="{2EA4693D-A2F7-45C3-A062-59808FC6A56A}" type="presOf" srcId="{1C2B5B85-E6EB-4DFD-8E12-DC00199296E3}" destId="{3F2BE0C9-37EC-4205-86EA-764576E05FC0}" srcOrd="0" destOrd="0" presId="urn:microsoft.com/office/officeart/2008/layout/LinedList"/>
    <dgm:cxn modelId="{599FF345-3548-4B58-9B27-2C0C9ED461C5}" srcId="{1C2B5B85-E6EB-4DFD-8E12-DC00199296E3}" destId="{B271FD82-9A4A-4F1A-87BA-E4893C6B2B3D}" srcOrd="3" destOrd="0" parTransId="{36F4800E-7CF5-4E0B-9BE7-3C69A7B448FF}" sibTransId="{B35CE8F8-480A-4B86-BADB-04EB36C1E15C}"/>
    <dgm:cxn modelId="{F03E9788-D594-4436-B15F-C1378141DDEE}" type="presOf" srcId="{71F1B0D0-50A0-493A-984E-F6A6CE44D9D6}" destId="{09D8B584-5F7E-4AA8-AF5F-D2B2A96FE48D}" srcOrd="0" destOrd="0" presId="urn:microsoft.com/office/officeart/2008/layout/LinedList"/>
    <dgm:cxn modelId="{834DE19B-854E-45FD-AE71-4FAA613866C5}" srcId="{1C2B5B85-E6EB-4DFD-8E12-DC00199296E3}" destId="{71F1B0D0-50A0-493A-984E-F6A6CE44D9D6}" srcOrd="2" destOrd="0" parTransId="{A32B4754-192A-409B-BB5D-89FCAD9A9017}" sibTransId="{077A58E5-700C-46FF-9FE9-8CA3209C2594}"/>
    <dgm:cxn modelId="{ACB712A1-2D22-496A-8058-6C5484261650}" type="presOf" srcId="{1061CB7B-1258-4261-B5C4-80F93AFCEF94}" destId="{BEB2F57A-BD3E-4BD5-B392-E7191BC5F141}" srcOrd="0" destOrd="0" presId="urn:microsoft.com/office/officeart/2008/layout/LinedList"/>
    <dgm:cxn modelId="{0109CDAD-18BA-414D-8BDB-7EA20EFFB3BF}" type="presOf" srcId="{A6EC08AA-3529-4D16-BD3B-FE5FBDCB51F1}" destId="{C793CFCD-AC3D-43FD-9E3C-07535FE9D704}" srcOrd="0" destOrd="0" presId="urn:microsoft.com/office/officeart/2008/layout/LinedList"/>
    <dgm:cxn modelId="{09D058BD-AA51-464B-B4C4-AEB720B7FCA7}" type="presOf" srcId="{B271FD82-9A4A-4F1A-87BA-E4893C6B2B3D}" destId="{373AE0BE-01A5-4047-8406-8BDF21CB3AB5}" srcOrd="0" destOrd="0" presId="urn:microsoft.com/office/officeart/2008/layout/LinedList"/>
    <dgm:cxn modelId="{06CB21D8-860A-4C2F-A03E-17B6A77F1E55}" srcId="{1C2B5B85-E6EB-4DFD-8E12-DC00199296E3}" destId="{7F159E84-BF3B-48C8-A5D3-46AC3F737C5C}" srcOrd="4" destOrd="0" parTransId="{C07DAC95-ECC8-4191-8413-9A8BCE0BF5D1}" sibTransId="{70853693-A8F7-464B-BC7C-DAAE07E0CEAC}"/>
    <dgm:cxn modelId="{A3C5A7E8-CE92-4064-BEAA-2B7EE28CD728}" type="presOf" srcId="{3921EA30-E07B-4563-9D18-01E2C1F162E3}" destId="{61033479-EC22-4F2E-A1F6-0DFA229CCE77}" srcOrd="0" destOrd="0" presId="urn:microsoft.com/office/officeart/2008/layout/LinedList"/>
    <dgm:cxn modelId="{9374E0FF-54A7-4D82-BF91-5401624F9652}" srcId="{1C2B5B85-E6EB-4DFD-8E12-DC00199296E3}" destId="{A6EC08AA-3529-4D16-BD3B-FE5FBDCB51F1}" srcOrd="0" destOrd="0" parTransId="{780BA349-0029-494C-91B6-03E258990429}" sibTransId="{BE454972-B010-420A-819C-343A9C62E80F}"/>
    <dgm:cxn modelId="{61212667-DCF4-4A2B-9A1C-5A0C8512E1A1}" type="presParOf" srcId="{3F2BE0C9-37EC-4205-86EA-764576E05FC0}" destId="{56C582FD-6A07-479C-BB27-97524EE69DB1}" srcOrd="0" destOrd="0" presId="urn:microsoft.com/office/officeart/2008/layout/LinedList"/>
    <dgm:cxn modelId="{9B0631F1-FE73-4AEB-B70D-69C4BB6CF45A}" type="presParOf" srcId="{3F2BE0C9-37EC-4205-86EA-764576E05FC0}" destId="{376F1305-8C5A-40CD-807B-9C924C7F500F}" srcOrd="1" destOrd="0" presId="urn:microsoft.com/office/officeart/2008/layout/LinedList"/>
    <dgm:cxn modelId="{1646AB55-2DD5-40AA-8293-3A2D5A4CA253}" type="presParOf" srcId="{376F1305-8C5A-40CD-807B-9C924C7F500F}" destId="{C793CFCD-AC3D-43FD-9E3C-07535FE9D704}" srcOrd="0" destOrd="0" presId="urn:microsoft.com/office/officeart/2008/layout/LinedList"/>
    <dgm:cxn modelId="{DAD8D277-A7D4-4D8E-8EDD-2E044628A35B}" type="presParOf" srcId="{376F1305-8C5A-40CD-807B-9C924C7F500F}" destId="{5E4D7926-5C2C-4D54-B4E2-4E225CC01B3C}" srcOrd="1" destOrd="0" presId="urn:microsoft.com/office/officeart/2008/layout/LinedList"/>
    <dgm:cxn modelId="{811DDF31-C50A-4181-9F91-07FE1C867486}" type="presParOf" srcId="{3F2BE0C9-37EC-4205-86EA-764576E05FC0}" destId="{F85E0CB8-9F3B-42F1-A73C-EF5275BC1E5C}" srcOrd="2" destOrd="0" presId="urn:microsoft.com/office/officeart/2008/layout/LinedList"/>
    <dgm:cxn modelId="{6A40D14B-8E06-4955-833D-AEE26F17A8A8}" type="presParOf" srcId="{3F2BE0C9-37EC-4205-86EA-764576E05FC0}" destId="{92301324-09E9-4256-A146-B1ABF7A7C0AA}" srcOrd="3" destOrd="0" presId="urn:microsoft.com/office/officeart/2008/layout/LinedList"/>
    <dgm:cxn modelId="{ADC0A987-B958-4987-B1B8-207DEC6B87F3}" type="presParOf" srcId="{92301324-09E9-4256-A146-B1ABF7A7C0AA}" destId="{BEB2F57A-BD3E-4BD5-B392-E7191BC5F141}" srcOrd="0" destOrd="0" presId="urn:microsoft.com/office/officeart/2008/layout/LinedList"/>
    <dgm:cxn modelId="{03C66899-7999-47B9-B0E4-B5F91D05F8D0}" type="presParOf" srcId="{92301324-09E9-4256-A146-B1ABF7A7C0AA}" destId="{147B2045-D697-4871-B605-3C4130C2D952}" srcOrd="1" destOrd="0" presId="urn:microsoft.com/office/officeart/2008/layout/LinedList"/>
    <dgm:cxn modelId="{1DCA8318-4B2C-4499-93FA-B5A995575573}" type="presParOf" srcId="{3F2BE0C9-37EC-4205-86EA-764576E05FC0}" destId="{3694A85D-5361-4B62-BEAB-DCA1C5EAFE0E}" srcOrd="4" destOrd="0" presId="urn:microsoft.com/office/officeart/2008/layout/LinedList"/>
    <dgm:cxn modelId="{E8B10584-6E61-4595-8BA4-24B10F163372}" type="presParOf" srcId="{3F2BE0C9-37EC-4205-86EA-764576E05FC0}" destId="{8CCA6BBD-EC65-4A9B-83B0-E1B5FBAB3998}" srcOrd="5" destOrd="0" presId="urn:microsoft.com/office/officeart/2008/layout/LinedList"/>
    <dgm:cxn modelId="{C0A72C5D-DA98-4F4D-8CEE-EC3B032BDB91}" type="presParOf" srcId="{8CCA6BBD-EC65-4A9B-83B0-E1B5FBAB3998}" destId="{09D8B584-5F7E-4AA8-AF5F-D2B2A96FE48D}" srcOrd="0" destOrd="0" presId="urn:microsoft.com/office/officeart/2008/layout/LinedList"/>
    <dgm:cxn modelId="{BDA1538F-56C5-49A4-BDD3-03937CCE1C29}" type="presParOf" srcId="{8CCA6BBD-EC65-4A9B-83B0-E1B5FBAB3998}" destId="{C1FC0EB2-AA55-4059-900C-9A2C58678F47}" srcOrd="1" destOrd="0" presId="urn:microsoft.com/office/officeart/2008/layout/LinedList"/>
    <dgm:cxn modelId="{2676B54A-70A0-4338-9E4D-20140343B3DB}" type="presParOf" srcId="{3F2BE0C9-37EC-4205-86EA-764576E05FC0}" destId="{5808470C-2442-4EA1-AF77-4572C7A53EF0}" srcOrd="6" destOrd="0" presId="urn:microsoft.com/office/officeart/2008/layout/LinedList"/>
    <dgm:cxn modelId="{42DCDC41-852D-4E52-8D8D-C735B186C3AA}" type="presParOf" srcId="{3F2BE0C9-37EC-4205-86EA-764576E05FC0}" destId="{59F373F7-6709-412C-B0DC-23884C1A25DD}" srcOrd="7" destOrd="0" presId="urn:microsoft.com/office/officeart/2008/layout/LinedList"/>
    <dgm:cxn modelId="{B9059D11-4CBD-48C1-B0AC-B2BDA936989F}" type="presParOf" srcId="{59F373F7-6709-412C-B0DC-23884C1A25DD}" destId="{373AE0BE-01A5-4047-8406-8BDF21CB3AB5}" srcOrd="0" destOrd="0" presId="urn:microsoft.com/office/officeart/2008/layout/LinedList"/>
    <dgm:cxn modelId="{725B9A32-CD15-49C7-99E7-CFBEC76BB0C0}" type="presParOf" srcId="{59F373F7-6709-412C-B0DC-23884C1A25DD}" destId="{D43C9346-5C11-4258-931C-4A8F05BF3A02}" srcOrd="1" destOrd="0" presId="urn:microsoft.com/office/officeart/2008/layout/LinedList"/>
    <dgm:cxn modelId="{C56596FC-1AB1-4BA0-AA84-31D26B301F0A}" type="presParOf" srcId="{3F2BE0C9-37EC-4205-86EA-764576E05FC0}" destId="{E2E7DBB7-0273-43E6-BE1D-46BD90CBCF45}" srcOrd="8" destOrd="0" presId="urn:microsoft.com/office/officeart/2008/layout/LinedList"/>
    <dgm:cxn modelId="{9A90ED5D-6A8C-4E54-8F7C-3EEB69BEA1F3}" type="presParOf" srcId="{3F2BE0C9-37EC-4205-86EA-764576E05FC0}" destId="{5F62263E-7802-47C6-8BB4-12961D27A0F7}" srcOrd="9" destOrd="0" presId="urn:microsoft.com/office/officeart/2008/layout/LinedList"/>
    <dgm:cxn modelId="{56A7B19B-2C2A-4ED7-8838-9D8C889F4067}" type="presParOf" srcId="{5F62263E-7802-47C6-8BB4-12961D27A0F7}" destId="{D93CD418-572B-4CCB-9F83-707115364DF5}" srcOrd="0" destOrd="0" presId="urn:microsoft.com/office/officeart/2008/layout/LinedList"/>
    <dgm:cxn modelId="{F6EA230E-C765-47DA-9CDD-EA0299E20F82}" type="presParOf" srcId="{5F62263E-7802-47C6-8BB4-12961D27A0F7}" destId="{88484FD5-55C0-4863-8252-0C09C04CA73D}" srcOrd="1" destOrd="0" presId="urn:microsoft.com/office/officeart/2008/layout/LinedList"/>
    <dgm:cxn modelId="{181C987E-5B7F-4BAE-899F-B497A4115F5D}" type="presParOf" srcId="{3F2BE0C9-37EC-4205-86EA-764576E05FC0}" destId="{F59B06D1-955D-4C21-9531-994F09CC5106}" srcOrd="10" destOrd="0" presId="urn:microsoft.com/office/officeart/2008/layout/LinedList"/>
    <dgm:cxn modelId="{9EEE402E-297D-490F-B8DC-9B220F99A743}" type="presParOf" srcId="{3F2BE0C9-37EC-4205-86EA-764576E05FC0}" destId="{9AB602A5-8234-4C44-9681-4647D8ABD240}" srcOrd="11" destOrd="0" presId="urn:microsoft.com/office/officeart/2008/layout/LinedList"/>
    <dgm:cxn modelId="{B9A875F9-F57A-47A0-A478-35646C626396}" type="presParOf" srcId="{9AB602A5-8234-4C44-9681-4647D8ABD240}" destId="{61033479-EC22-4F2E-A1F6-0DFA229CCE77}" srcOrd="0" destOrd="0" presId="urn:microsoft.com/office/officeart/2008/layout/LinedList"/>
    <dgm:cxn modelId="{0D0BD723-C352-4DF9-84CC-2DE2B5A96455}" type="presParOf" srcId="{9AB602A5-8234-4C44-9681-4647D8ABD240}" destId="{DB398A77-7BA4-4D19-AB04-DE31FFD599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6D723E-F97C-4259-B428-6CC5B009E70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F494316-D4B3-48F0-9E4C-22C46DDAFFF4}">
      <dgm:prSet phldr="0" custT="1"/>
      <dgm:spPr/>
      <dgm:t>
        <a:bodyPr/>
        <a:lstStyle/>
        <a:p>
          <a:pPr algn="l" rtl="0">
            <a:lnSpc>
              <a:spcPct val="90000"/>
            </a:lnSpc>
          </a:pPr>
          <a:r>
            <a:rPr lang="en-US" sz="2000" b="1" dirty="0">
              <a:latin typeface="Arial"/>
              <a:cs typeface="Arial"/>
            </a:rPr>
            <a:t>Veterans</a:t>
          </a:r>
          <a:endParaRPr lang="en-US" sz="2000" b="1" dirty="0"/>
        </a:p>
      </dgm:t>
    </dgm:pt>
    <dgm:pt modelId="{5DD8F832-01A0-44F9-9F0D-12971CC50392}" type="parTrans" cxnId="{EBD9A4C1-34DA-4B53-8EDA-08C6336DC376}">
      <dgm:prSet/>
      <dgm:spPr/>
      <dgm:t>
        <a:bodyPr/>
        <a:lstStyle/>
        <a:p>
          <a:endParaRPr lang="en-US"/>
        </a:p>
      </dgm:t>
    </dgm:pt>
    <dgm:pt modelId="{7B761940-5C3E-42DB-9052-E010E5B1A9CD}" type="sibTrans" cxnId="{EBD9A4C1-34DA-4B53-8EDA-08C6336DC376}">
      <dgm:prSet/>
      <dgm:spPr/>
      <dgm:t>
        <a:bodyPr/>
        <a:lstStyle/>
        <a:p>
          <a:endParaRPr lang="en-US"/>
        </a:p>
      </dgm:t>
    </dgm:pt>
    <dgm:pt modelId="{4CCC3B82-C764-411F-89A5-81E7140EF8E4}">
      <dgm:prSet phldr="0" custT="1"/>
      <dgm:spPr/>
      <dgm:t>
        <a:bodyPr/>
        <a:lstStyle/>
        <a:p>
          <a:pPr algn="l">
            <a:lnSpc>
              <a:spcPct val="90000"/>
            </a:lnSpc>
          </a:pPr>
          <a:r>
            <a:rPr lang="en-US" sz="1800" b="1" dirty="0">
              <a:latin typeface="Arial"/>
              <a:cs typeface="Arial"/>
            </a:rPr>
            <a:t>Current and former foster youth</a:t>
          </a:r>
          <a:endParaRPr lang="en-US" sz="1800" b="1" dirty="0"/>
        </a:p>
      </dgm:t>
    </dgm:pt>
    <dgm:pt modelId="{2C897F8E-9549-4E31-B376-30C1A459B249}" type="parTrans" cxnId="{A0A31F33-4E17-4D0D-8760-C68FF7889BBB}">
      <dgm:prSet/>
      <dgm:spPr/>
      <dgm:t>
        <a:bodyPr/>
        <a:lstStyle/>
        <a:p>
          <a:endParaRPr lang="en-US"/>
        </a:p>
      </dgm:t>
    </dgm:pt>
    <dgm:pt modelId="{DFFFCF9D-A2FA-4257-90AB-D3FB1E013380}" type="sibTrans" cxnId="{A0A31F33-4E17-4D0D-8760-C68FF7889BBB}">
      <dgm:prSet/>
      <dgm:spPr/>
      <dgm:t>
        <a:bodyPr/>
        <a:lstStyle/>
        <a:p>
          <a:endParaRPr lang="en-US"/>
        </a:p>
      </dgm:t>
    </dgm:pt>
    <dgm:pt modelId="{28F4FA43-FD34-4377-8A1D-54BBC933D68A}">
      <dgm:prSet phldr="0" custT="1"/>
      <dgm:spPr/>
      <dgm:t>
        <a:bodyPr/>
        <a:lstStyle/>
        <a:p>
          <a:pPr algn="l">
            <a:lnSpc>
              <a:spcPct val="90000"/>
            </a:lnSpc>
          </a:pPr>
          <a:r>
            <a:rPr lang="en-US" sz="1800" b="1" dirty="0">
              <a:latin typeface="Arial"/>
              <a:cs typeface="Arial"/>
            </a:rPr>
            <a:t>American Indian/Alaska Native students</a:t>
          </a:r>
          <a:endParaRPr lang="en-US" sz="1800" b="1" dirty="0"/>
        </a:p>
      </dgm:t>
    </dgm:pt>
    <dgm:pt modelId="{1BF6D67D-B67E-442B-984C-31CFA3248418}" type="parTrans" cxnId="{BA681CA0-2589-4D7B-A077-72F34DD5E70C}">
      <dgm:prSet/>
      <dgm:spPr/>
      <dgm:t>
        <a:bodyPr/>
        <a:lstStyle/>
        <a:p>
          <a:endParaRPr lang="en-US"/>
        </a:p>
      </dgm:t>
    </dgm:pt>
    <dgm:pt modelId="{B453A9ED-D997-4A46-97C1-648533059C0C}" type="sibTrans" cxnId="{BA681CA0-2589-4D7B-A077-72F34DD5E70C}">
      <dgm:prSet/>
      <dgm:spPr/>
      <dgm:t>
        <a:bodyPr/>
        <a:lstStyle/>
        <a:p>
          <a:endParaRPr lang="en-US"/>
        </a:p>
      </dgm:t>
    </dgm:pt>
    <dgm:pt modelId="{3FFF92B0-AC33-44EC-A8C7-87AD949C16C2}">
      <dgm:prSet phldr="0" custT="1"/>
      <dgm:spPr/>
      <dgm:t>
        <a:bodyPr/>
        <a:lstStyle/>
        <a:p>
          <a:pPr algn="l">
            <a:lnSpc>
              <a:spcPct val="90000"/>
            </a:lnSpc>
          </a:pPr>
          <a:r>
            <a:rPr lang="en-US" sz="2000" b="1" dirty="0">
              <a:latin typeface="Arial"/>
              <a:cs typeface="Arial"/>
            </a:rPr>
            <a:t>Refugee students</a:t>
          </a:r>
          <a:endParaRPr lang="en-US" sz="2000" b="1" dirty="0"/>
        </a:p>
      </dgm:t>
    </dgm:pt>
    <dgm:pt modelId="{9A31E46E-5319-4D3B-A033-24394B0962FF}" type="parTrans" cxnId="{E7DB583E-36B5-4D5D-A38A-A7B5374EBCCD}">
      <dgm:prSet/>
      <dgm:spPr/>
      <dgm:t>
        <a:bodyPr/>
        <a:lstStyle/>
        <a:p>
          <a:endParaRPr lang="en-US"/>
        </a:p>
      </dgm:t>
    </dgm:pt>
    <dgm:pt modelId="{8C81C61E-EF86-4CDD-B4E0-C83D72368763}" type="sibTrans" cxnId="{E7DB583E-36B5-4D5D-A38A-A7B5374EBCCD}">
      <dgm:prSet/>
      <dgm:spPr/>
      <dgm:t>
        <a:bodyPr/>
        <a:lstStyle/>
        <a:p>
          <a:endParaRPr lang="en-US"/>
        </a:p>
      </dgm:t>
    </dgm:pt>
    <dgm:pt modelId="{AF0A2860-9AF5-4805-B475-686BCBD564B6}">
      <dgm:prSet phldr="0" custT="1"/>
      <dgm:spPr/>
      <dgm:t>
        <a:bodyPr/>
        <a:lstStyle/>
        <a:p>
          <a:pPr algn="l">
            <a:lnSpc>
              <a:spcPct val="90000"/>
            </a:lnSpc>
          </a:pPr>
          <a:r>
            <a:rPr lang="en-US" sz="2000" b="1" dirty="0">
              <a:latin typeface="Arial"/>
              <a:cs typeface="Arial"/>
            </a:rPr>
            <a:t>LGBTQ students</a:t>
          </a:r>
          <a:endParaRPr lang="en-US" sz="2000" b="1" dirty="0"/>
        </a:p>
      </dgm:t>
    </dgm:pt>
    <dgm:pt modelId="{72D93C64-302C-45F0-AD8E-BD7ED866DFF1}" type="parTrans" cxnId="{8B52E787-9E3A-479A-81D3-14E88938E366}">
      <dgm:prSet/>
      <dgm:spPr/>
      <dgm:t>
        <a:bodyPr/>
        <a:lstStyle/>
        <a:p>
          <a:endParaRPr lang="en-US"/>
        </a:p>
      </dgm:t>
    </dgm:pt>
    <dgm:pt modelId="{83B2A622-92C5-4212-B964-F6110445772D}" type="sibTrans" cxnId="{8B52E787-9E3A-479A-81D3-14E88938E366}">
      <dgm:prSet/>
      <dgm:spPr/>
      <dgm:t>
        <a:bodyPr/>
        <a:lstStyle/>
        <a:p>
          <a:endParaRPr lang="en-US"/>
        </a:p>
      </dgm:t>
    </dgm:pt>
    <dgm:pt modelId="{106929E7-C4F1-4C55-816F-6D81CD52F269}">
      <dgm:prSet phldr="0" custT="1"/>
      <dgm:spPr/>
      <dgm:t>
        <a:bodyPr/>
        <a:lstStyle/>
        <a:p>
          <a:pPr algn="l">
            <a:lnSpc>
              <a:spcPct val="90000"/>
            </a:lnSpc>
          </a:pPr>
          <a:r>
            <a:rPr lang="en-US" sz="2000" b="1" dirty="0">
              <a:latin typeface="Arial"/>
              <a:cs typeface="Arial"/>
            </a:rPr>
            <a:t>Nontraditional adult learners</a:t>
          </a:r>
          <a:endParaRPr lang="en-US" sz="2000" b="1" dirty="0"/>
        </a:p>
      </dgm:t>
    </dgm:pt>
    <dgm:pt modelId="{34183665-680E-4954-BB52-5C850C90272A}" type="parTrans" cxnId="{7F6F3B00-C1A1-4CC5-B507-1A15FE5A3E05}">
      <dgm:prSet/>
      <dgm:spPr/>
      <dgm:t>
        <a:bodyPr/>
        <a:lstStyle/>
        <a:p>
          <a:endParaRPr lang="en-US"/>
        </a:p>
      </dgm:t>
    </dgm:pt>
    <dgm:pt modelId="{1FE89AA2-8675-480E-884D-7458B147091C}" type="sibTrans" cxnId="{7F6F3B00-C1A1-4CC5-B507-1A15FE5A3E05}">
      <dgm:prSet/>
      <dgm:spPr/>
      <dgm:t>
        <a:bodyPr/>
        <a:lstStyle/>
        <a:p>
          <a:endParaRPr lang="en-US"/>
        </a:p>
      </dgm:t>
    </dgm:pt>
    <dgm:pt modelId="{E30E4F0C-AFA6-40CB-881B-56B52B708261}">
      <dgm:prSet phldr="0"/>
      <dgm:spPr/>
      <dgm:t>
        <a:bodyPr/>
        <a:lstStyle/>
        <a:p>
          <a:pPr algn="l">
            <a:lnSpc>
              <a:spcPct val="90000"/>
            </a:lnSpc>
          </a:pPr>
          <a:r>
            <a:rPr lang="en-US" sz="1100" dirty="0">
              <a:latin typeface="Arial"/>
              <a:cs typeface="Arial"/>
            </a:rPr>
            <a:t>Classroom layouts that promotes feelings of safety</a:t>
          </a:r>
          <a:endParaRPr lang="en-US" sz="1100" b="1" dirty="0"/>
        </a:p>
      </dgm:t>
    </dgm:pt>
    <dgm:pt modelId="{B76E04C3-F144-416C-BF0E-3705865CAC42}" type="parTrans" cxnId="{BC2B669F-ED18-4D66-A97F-CDF4968CD7D4}">
      <dgm:prSet/>
      <dgm:spPr/>
      <dgm:t>
        <a:bodyPr/>
        <a:lstStyle/>
        <a:p>
          <a:endParaRPr lang="en-US"/>
        </a:p>
      </dgm:t>
    </dgm:pt>
    <dgm:pt modelId="{C7C8B668-4DBA-4271-B5E9-7A4CE72F24A8}" type="sibTrans" cxnId="{BC2B669F-ED18-4D66-A97F-CDF4968CD7D4}">
      <dgm:prSet/>
      <dgm:spPr/>
      <dgm:t>
        <a:bodyPr/>
        <a:lstStyle/>
        <a:p>
          <a:endParaRPr lang="en-US"/>
        </a:p>
      </dgm:t>
    </dgm:pt>
    <dgm:pt modelId="{A7C36C30-00DB-4639-8C84-AABA602780D8}">
      <dgm:prSet phldr="0"/>
      <dgm:spPr/>
      <dgm:t>
        <a:bodyPr/>
        <a:lstStyle/>
        <a:p>
          <a:pPr algn="l">
            <a:lnSpc>
              <a:spcPct val="90000"/>
            </a:lnSpc>
          </a:pPr>
          <a:r>
            <a:rPr lang="en-US" sz="1100" dirty="0">
              <a:latin typeface="Arial"/>
              <a:cs typeface="Arial"/>
            </a:rPr>
            <a:t>Support through transitions (like academic breaks), counseling services, peer mentorship, and academic support like tutoring, summer bridge programs, and study skills workshops</a:t>
          </a:r>
          <a:endParaRPr lang="en-US" sz="1100" dirty="0"/>
        </a:p>
      </dgm:t>
    </dgm:pt>
    <dgm:pt modelId="{950A0AF8-45D0-4586-BFE1-AF4668E14B94}" type="parTrans" cxnId="{31A955CD-0310-4035-B257-101639F8086A}">
      <dgm:prSet/>
      <dgm:spPr/>
      <dgm:t>
        <a:bodyPr/>
        <a:lstStyle/>
        <a:p>
          <a:endParaRPr lang="en-US"/>
        </a:p>
      </dgm:t>
    </dgm:pt>
    <dgm:pt modelId="{35310621-048C-4B5B-B70C-3AC677F7B0D1}" type="sibTrans" cxnId="{31A955CD-0310-4035-B257-101639F8086A}">
      <dgm:prSet/>
      <dgm:spPr/>
      <dgm:t>
        <a:bodyPr/>
        <a:lstStyle/>
        <a:p>
          <a:endParaRPr lang="en-US"/>
        </a:p>
      </dgm:t>
    </dgm:pt>
    <dgm:pt modelId="{CE3C9ECB-A19B-449B-BE83-7AC5635E019B}">
      <dgm:prSet phldr="0"/>
      <dgm:spPr/>
      <dgm:t>
        <a:bodyPr/>
        <a:lstStyle/>
        <a:p>
          <a:pPr algn="l">
            <a:lnSpc>
              <a:spcPct val="90000"/>
            </a:lnSpc>
            <a:buFont typeface="Arial"/>
            <a:buChar char="•"/>
          </a:pPr>
          <a:r>
            <a:rPr lang="en-US" sz="1100">
              <a:latin typeface="Arial"/>
              <a:cs typeface="Arial"/>
            </a:rPr>
            <a:t>practice cultural humility</a:t>
          </a:r>
          <a:endParaRPr lang="en-US" sz="1100" dirty="0"/>
        </a:p>
      </dgm:t>
    </dgm:pt>
    <dgm:pt modelId="{68897925-5115-4A3F-8DF2-5B50A35F3021}" type="parTrans" cxnId="{5E437393-9213-4682-8AE2-C21807406D8F}">
      <dgm:prSet/>
      <dgm:spPr/>
      <dgm:t>
        <a:bodyPr/>
        <a:lstStyle/>
        <a:p>
          <a:endParaRPr lang="en-US"/>
        </a:p>
      </dgm:t>
    </dgm:pt>
    <dgm:pt modelId="{2ADDD124-98D9-4341-B275-8B0937BCE2BC}" type="sibTrans" cxnId="{5E437393-9213-4682-8AE2-C21807406D8F}">
      <dgm:prSet/>
      <dgm:spPr/>
      <dgm:t>
        <a:bodyPr/>
        <a:lstStyle/>
        <a:p>
          <a:endParaRPr lang="en-US"/>
        </a:p>
      </dgm:t>
    </dgm:pt>
    <dgm:pt modelId="{C5C4BF17-0163-4481-8B9D-2774911BF600}">
      <dgm:prSet/>
      <dgm:spPr/>
      <dgm:t>
        <a:bodyPr/>
        <a:lstStyle/>
        <a:p>
          <a:pPr algn="l">
            <a:lnSpc>
              <a:spcPct val="90000"/>
            </a:lnSpc>
          </a:pPr>
          <a:r>
            <a:rPr lang="en-US" sz="1100">
              <a:latin typeface="Arial"/>
              <a:cs typeface="Arial"/>
            </a:rPr>
            <a:t>recognize and respect American Indian and Alaska Native wisdom, knowledge, and intelligence. </a:t>
          </a:r>
          <a:endParaRPr lang="en-US" sz="1100" dirty="0">
            <a:latin typeface="Arial"/>
            <a:cs typeface="Arial"/>
          </a:endParaRPr>
        </a:p>
      </dgm:t>
    </dgm:pt>
    <dgm:pt modelId="{CDBD17B4-7122-48E9-8E3A-912FBF3AD395}" type="parTrans" cxnId="{91C642C4-6E69-485F-96BF-5C36A87B4613}">
      <dgm:prSet/>
      <dgm:spPr/>
      <dgm:t>
        <a:bodyPr/>
        <a:lstStyle/>
        <a:p>
          <a:endParaRPr lang="en-US"/>
        </a:p>
      </dgm:t>
    </dgm:pt>
    <dgm:pt modelId="{647691AA-E3BC-404E-A271-D1B4864E48AE}" type="sibTrans" cxnId="{91C642C4-6E69-485F-96BF-5C36A87B4613}">
      <dgm:prSet/>
      <dgm:spPr/>
      <dgm:t>
        <a:bodyPr/>
        <a:lstStyle/>
        <a:p>
          <a:endParaRPr lang="en-US"/>
        </a:p>
      </dgm:t>
    </dgm:pt>
    <dgm:pt modelId="{7B8A944F-A6E4-4983-8F6A-4774C8E3EB52}">
      <dgm:prSet/>
      <dgm:spPr/>
      <dgm:t>
        <a:bodyPr/>
        <a:lstStyle/>
        <a:p>
          <a:pPr algn="l">
            <a:lnSpc>
              <a:spcPct val="90000"/>
            </a:lnSpc>
          </a:pPr>
          <a:r>
            <a:rPr lang="en-US" sz="1100">
              <a:latin typeface="Arial"/>
              <a:cs typeface="Arial"/>
            </a:rPr>
            <a:t>Be patient and flexible, including compassion and sensitivity</a:t>
          </a:r>
          <a:endParaRPr lang="en-US" sz="1100" dirty="0">
            <a:latin typeface="Arial"/>
            <a:cs typeface="Arial"/>
          </a:endParaRPr>
        </a:p>
      </dgm:t>
    </dgm:pt>
    <dgm:pt modelId="{2B38BAB1-BD36-4023-85F3-4D0AB0C9FAFD}" type="parTrans" cxnId="{467B5170-01A8-4C69-937E-7CDB9F5BD12C}">
      <dgm:prSet/>
      <dgm:spPr/>
      <dgm:t>
        <a:bodyPr/>
        <a:lstStyle/>
        <a:p>
          <a:endParaRPr lang="en-US"/>
        </a:p>
      </dgm:t>
    </dgm:pt>
    <dgm:pt modelId="{63928D5D-6C5C-4FB3-A4C3-121B426FDBD4}" type="sibTrans" cxnId="{467B5170-01A8-4C69-937E-7CDB9F5BD12C}">
      <dgm:prSet/>
      <dgm:spPr/>
      <dgm:t>
        <a:bodyPr/>
        <a:lstStyle/>
        <a:p>
          <a:endParaRPr lang="en-US"/>
        </a:p>
      </dgm:t>
    </dgm:pt>
    <dgm:pt modelId="{89CC98F5-2CC5-4E9F-9FFF-16816054C2CD}">
      <dgm:prSet/>
      <dgm:spPr/>
      <dgm:t>
        <a:bodyPr/>
        <a:lstStyle/>
        <a:p>
          <a:pPr algn="l">
            <a:lnSpc>
              <a:spcPct val="90000"/>
            </a:lnSpc>
          </a:pPr>
          <a:r>
            <a:rPr lang="en-US" sz="1100">
              <a:latin typeface="Arial"/>
              <a:cs typeface="Arial"/>
            </a:rPr>
            <a:t>Recognize that ongoing community trauma and loss will impact your work</a:t>
          </a:r>
          <a:endParaRPr lang="en-US" sz="1100" dirty="0">
            <a:latin typeface="Arial"/>
            <a:cs typeface="Arial"/>
          </a:endParaRPr>
        </a:p>
      </dgm:t>
    </dgm:pt>
    <dgm:pt modelId="{CD6C4D01-48A5-4AA3-B2E7-E68325DC3A4C}" type="parTrans" cxnId="{BB0B4838-5860-4753-A935-30F02A54D59C}">
      <dgm:prSet/>
      <dgm:spPr/>
      <dgm:t>
        <a:bodyPr/>
        <a:lstStyle/>
        <a:p>
          <a:endParaRPr lang="en-US"/>
        </a:p>
      </dgm:t>
    </dgm:pt>
    <dgm:pt modelId="{1D03AD2D-1BCD-45A4-B64A-5272513C1821}" type="sibTrans" cxnId="{BB0B4838-5860-4753-A935-30F02A54D59C}">
      <dgm:prSet/>
      <dgm:spPr/>
      <dgm:t>
        <a:bodyPr/>
        <a:lstStyle/>
        <a:p>
          <a:endParaRPr lang="en-US"/>
        </a:p>
      </dgm:t>
    </dgm:pt>
    <dgm:pt modelId="{FB0AF4CC-664A-4FAA-B44D-CB19707910E9}">
      <dgm:prSet phldr="0"/>
      <dgm:spPr/>
      <dgm:t>
        <a:bodyPr/>
        <a:lstStyle/>
        <a:p>
          <a:pPr algn="l">
            <a:lnSpc>
              <a:spcPct val="90000"/>
            </a:lnSpc>
          </a:pPr>
          <a:r>
            <a:rPr lang="en-US" sz="1300" dirty="0">
              <a:latin typeface="Arial"/>
              <a:cs typeface="Arial"/>
            </a:rPr>
            <a:t>Mentorship, group and individual counseling, and inclusion during holidays and extended academic breaks. </a:t>
          </a:r>
          <a:endParaRPr lang="en-US" sz="1300" dirty="0"/>
        </a:p>
      </dgm:t>
    </dgm:pt>
    <dgm:pt modelId="{4DEAD725-E79E-4FC6-BC05-BA2D9E6B7474}" type="parTrans" cxnId="{801CE147-1305-4854-82EA-682EA6F1A7B6}">
      <dgm:prSet/>
      <dgm:spPr/>
      <dgm:t>
        <a:bodyPr/>
        <a:lstStyle/>
        <a:p>
          <a:endParaRPr lang="en-US"/>
        </a:p>
      </dgm:t>
    </dgm:pt>
    <dgm:pt modelId="{3EC4EE5D-CC6A-447D-94A6-D31938C96D29}" type="sibTrans" cxnId="{801CE147-1305-4854-82EA-682EA6F1A7B6}">
      <dgm:prSet/>
      <dgm:spPr/>
      <dgm:t>
        <a:bodyPr/>
        <a:lstStyle/>
        <a:p>
          <a:endParaRPr lang="en-US"/>
        </a:p>
      </dgm:t>
    </dgm:pt>
    <dgm:pt modelId="{3E97DDA1-C5E5-4F35-BCBE-D6C0ADFF04CB}">
      <dgm:prSet phldr="0"/>
      <dgm:spPr/>
      <dgm:t>
        <a:bodyPr/>
        <a:lstStyle/>
        <a:p>
          <a:pPr algn="l">
            <a:lnSpc>
              <a:spcPct val="90000"/>
            </a:lnSpc>
          </a:pPr>
          <a:r>
            <a:rPr lang="en-US" sz="1300">
              <a:latin typeface="Arial"/>
              <a:cs typeface="Arial"/>
            </a:rPr>
            <a:t>Encouraging a sense of belonging, getting training and supervision on the LGBTQ community to be prepared if a student seeks out support. Overall, promote an environment of openness, inclusion, and affirmation for all students of all genders and sexual orientations. </a:t>
          </a:r>
          <a:endParaRPr lang="en-US" sz="1300" dirty="0"/>
        </a:p>
      </dgm:t>
    </dgm:pt>
    <dgm:pt modelId="{B9EF1E50-A9A3-426E-99D4-8B6E43E8C88B}" type="parTrans" cxnId="{EA6577CC-594E-42CF-A093-365A061421A5}">
      <dgm:prSet/>
      <dgm:spPr/>
      <dgm:t>
        <a:bodyPr/>
        <a:lstStyle/>
        <a:p>
          <a:endParaRPr lang="en-US"/>
        </a:p>
      </dgm:t>
    </dgm:pt>
    <dgm:pt modelId="{A1996546-170E-4DBE-904B-4728E2E5D37E}" type="sibTrans" cxnId="{EA6577CC-594E-42CF-A093-365A061421A5}">
      <dgm:prSet/>
      <dgm:spPr/>
      <dgm:t>
        <a:bodyPr/>
        <a:lstStyle/>
        <a:p>
          <a:endParaRPr lang="en-US"/>
        </a:p>
      </dgm:t>
    </dgm:pt>
    <dgm:pt modelId="{593A0421-B734-435E-B424-1425411803A4}">
      <dgm:prSet phldr="0"/>
      <dgm:spPr/>
      <dgm:t>
        <a:bodyPr/>
        <a:lstStyle/>
        <a:p>
          <a:pPr algn="l">
            <a:lnSpc>
              <a:spcPct val="90000"/>
            </a:lnSpc>
            <a:buFont typeface="Arial"/>
            <a:buChar char="•"/>
          </a:pPr>
          <a:r>
            <a:rPr lang="en-US" sz="1100" dirty="0">
              <a:latin typeface="Arial"/>
              <a:cs typeface="Arial"/>
            </a:rPr>
            <a:t>Treat each student as a person worthy of respect and capable of learning</a:t>
          </a:r>
          <a:endParaRPr lang="en-US" sz="1100" dirty="0"/>
        </a:p>
      </dgm:t>
    </dgm:pt>
    <dgm:pt modelId="{5246A435-9BBD-4FD0-BD18-97EBEB61437D}" type="parTrans" cxnId="{0BE2FF0C-16D8-46A1-94FB-601C88B4AB66}">
      <dgm:prSet/>
      <dgm:spPr/>
      <dgm:t>
        <a:bodyPr/>
        <a:lstStyle/>
        <a:p>
          <a:endParaRPr lang="en-US"/>
        </a:p>
      </dgm:t>
    </dgm:pt>
    <dgm:pt modelId="{750E45C2-BF17-40D9-BF46-04CCB335FA9F}" type="sibTrans" cxnId="{0BE2FF0C-16D8-46A1-94FB-601C88B4AB66}">
      <dgm:prSet/>
      <dgm:spPr/>
      <dgm:t>
        <a:bodyPr/>
        <a:lstStyle/>
        <a:p>
          <a:endParaRPr lang="en-US"/>
        </a:p>
      </dgm:t>
    </dgm:pt>
    <dgm:pt modelId="{73DA96B3-0EE3-48AD-AFFB-0DAE95ABF967}">
      <dgm:prSet/>
      <dgm:spPr/>
      <dgm:t>
        <a:bodyPr/>
        <a:lstStyle/>
        <a:p>
          <a:pPr algn="l">
            <a:lnSpc>
              <a:spcPct val="90000"/>
            </a:lnSpc>
          </a:pPr>
          <a:r>
            <a:rPr lang="en-US" sz="1100">
              <a:latin typeface="Arial"/>
              <a:cs typeface="Arial"/>
            </a:rPr>
            <a:t>Treat learning as a dialogue among equals</a:t>
          </a:r>
          <a:endParaRPr lang="en-US" sz="1100" dirty="0">
            <a:latin typeface="Arial"/>
            <a:cs typeface="Arial"/>
          </a:endParaRPr>
        </a:p>
      </dgm:t>
    </dgm:pt>
    <dgm:pt modelId="{8B943BF4-D26F-43DB-A361-50256321178C}" type="parTrans" cxnId="{30AFB7A8-C8DB-4506-81C3-9F9A7A6CE5DB}">
      <dgm:prSet/>
      <dgm:spPr/>
      <dgm:t>
        <a:bodyPr/>
        <a:lstStyle/>
        <a:p>
          <a:endParaRPr lang="en-US"/>
        </a:p>
      </dgm:t>
    </dgm:pt>
    <dgm:pt modelId="{643972EC-9296-4336-80F6-C8C210E89232}" type="sibTrans" cxnId="{30AFB7A8-C8DB-4506-81C3-9F9A7A6CE5DB}">
      <dgm:prSet/>
      <dgm:spPr/>
      <dgm:t>
        <a:bodyPr/>
        <a:lstStyle/>
        <a:p>
          <a:endParaRPr lang="en-US"/>
        </a:p>
      </dgm:t>
    </dgm:pt>
    <dgm:pt modelId="{0F75C8B9-115C-43FA-ABA5-4555754504C1}">
      <dgm:prSet/>
      <dgm:spPr/>
      <dgm:t>
        <a:bodyPr/>
        <a:lstStyle/>
        <a:p>
          <a:pPr algn="l">
            <a:lnSpc>
              <a:spcPct val="90000"/>
            </a:lnSpc>
          </a:pPr>
          <a:r>
            <a:rPr lang="en-US" sz="1100">
              <a:latin typeface="Arial"/>
              <a:cs typeface="Arial"/>
            </a:rPr>
            <a:t>Demonstrate deep care</a:t>
          </a:r>
          <a:endParaRPr lang="en-US" sz="1100" dirty="0">
            <a:latin typeface="Arial"/>
            <a:cs typeface="Arial"/>
          </a:endParaRPr>
        </a:p>
      </dgm:t>
    </dgm:pt>
    <dgm:pt modelId="{D3EBD5F3-33C9-4E74-8EC7-483C4D87E1C3}" type="parTrans" cxnId="{6EC84FB6-027A-4468-8DA4-93F92B3BF072}">
      <dgm:prSet/>
      <dgm:spPr/>
      <dgm:t>
        <a:bodyPr/>
        <a:lstStyle/>
        <a:p>
          <a:endParaRPr lang="en-US"/>
        </a:p>
      </dgm:t>
    </dgm:pt>
    <dgm:pt modelId="{BC21AAFF-12A6-46A3-BE41-61F96D02A5E0}" type="sibTrans" cxnId="{6EC84FB6-027A-4468-8DA4-93F92B3BF072}">
      <dgm:prSet/>
      <dgm:spPr/>
      <dgm:t>
        <a:bodyPr/>
        <a:lstStyle/>
        <a:p>
          <a:endParaRPr lang="en-US"/>
        </a:p>
      </dgm:t>
    </dgm:pt>
    <dgm:pt modelId="{9EAB02FA-D8BB-4E5F-91F9-D8BC1FF215BD}">
      <dgm:prSet/>
      <dgm:spPr/>
      <dgm:t>
        <a:bodyPr/>
        <a:lstStyle/>
        <a:p>
          <a:pPr algn="l">
            <a:lnSpc>
              <a:spcPct val="90000"/>
            </a:lnSpc>
          </a:pPr>
          <a:r>
            <a:rPr lang="en-US" sz="1100">
              <a:latin typeface="Arial"/>
              <a:cs typeface="Arial"/>
            </a:rPr>
            <a:t>Establish and maintain clear and healthy boundaries</a:t>
          </a:r>
          <a:endParaRPr lang="en-US" sz="1100" dirty="0">
            <a:latin typeface="Arial"/>
            <a:cs typeface="Arial"/>
          </a:endParaRPr>
        </a:p>
      </dgm:t>
    </dgm:pt>
    <dgm:pt modelId="{CADBA80A-DD13-4164-83BF-B48E157A9457}" type="parTrans" cxnId="{BC1C7320-93CC-4CE1-802F-AD78ADB4F073}">
      <dgm:prSet/>
      <dgm:spPr/>
      <dgm:t>
        <a:bodyPr/>
        <a:lstStyle/>
        <a:p>
          <a:endParaRPr lang="en-US"/>
        </a:p>
      </dgm:t>
    </dgm:pt>
    <dgm:pt modelId="{86885A98-30B9-4DC3-8114-451D986F88DC}" type="sibTrans" cxnId="{BC1C7320-93CC-4CE1-802F-AD78ADB4F073}">
      <dgm:prSet/>
      <dgm:spPr/>
      <dgm:t>
        <a:bodyPr/>
        <a:lstStyle/>
        <a:p>
          <a:endParaRPr lang="en-US"/>
        </a:p>
      </dgm:t>
    </dgm:pt>
    <dgm:pt modelId="{37E5CD92-AC01-409F-82F8-651368AF3128}">
      <dgm:prSet/>
      <dgm:spPr/>
      <dgm:t>
        <a:bodyPr/>
        <a:lstStyle/>
        <a:p>
          <a:pPr algn="l">
            <a:lnSpc>
              <a:spcPct val="90000"/>
            </a:lnSpc>
          </a:pPr>
          <a:r>
            <a:rPr lang="en-US" sz="1100">
              <a:latin typeface="Arial"/>
              <a:cs typeface="Arial"/>
            </a:rPr>
            <a:t>Provide opportunities for students to reflect on learning and beliefs</a:t>
          </a:r>
          <a:endParaRPr lang="en-US" sz="1100" dirty="0">
            <a:latin typeface="Arial"/>
            <a:cs typeface="Arial"/>
          </a:endParaRPr>
        </a:p>
      </dgm:t>
    </dgm:pt>
    <dgm:pt modelId="{5B093696-7907-461F-962E-9B11ECE481DE}" type="parTrans" cxnId="{12C61166-5C59-4747-BC89-49953619F04C}">
      <dgm:prSet/>
      <dgm:spPr/>
      <dgm:t>
        <a:bodyPr/>
        <a:lstStyle/>
        <a:p>
          <a:endParaRPr lang="en-US"/>
        </a:p>
      </dgm:t>
    </dgm:pt>
    <dgm:pt modelId="{CA35D1B9-E72F-4E40-9748-8B02F0363858}" type="sibTrans" cxnId="{12C61166-5C59-4747-BC89-49953619F04C}">
      <dgm:prSet/>
      <dgm:spPr/>
      <dgm:t>
        <a:bodyPr/>
        <a:lstStyle/>
        <a:p>
          <a:endParaRPr lang="en-US"/>
        </a:p>
      </dgm:t>
    </dgm:pt>
    <dgm:pt modelId="{463C50A1-4E98-422A-9DD3-D8C4F70FA7C1}">
      <dgm:prSet phldr="0"/>
      <dgm:spPr/>
      <dgm:t>
        <a:bodyPr/>
        <a:lstStyle/>
        <a:p>
          <a:pPr algn="l">
            <a:lnSpc>
              <a:spcPct val="90000"/>
            </a:lnSpc>
          </a:pPr>
          <a:r>
            <a:rPr lang="en-US" sz="1100" dirty="0">
              <a:latin typeface="Arial"/>
              <a:cs typeface="Arial"/>
            </a:rPr>
            <a:t>Making sure instructions for assignments are readily available (for reasons of memory and recall)</a:t>
          </a:r>
          <a:endParaRPr lang="en-US" sz="1100" b="1" dirty="0"/>
        </a:p>
      </dgm:t>
    </dgm:pt>
    <dgm:pt modelId="{52532521-5536-4B00-A339-A89968B4CCE3}" type="parTrans" cxnId="{6BDFC13A-5CAE-4560-A360-688533D38421}">
      <dgm:prSet/>
      <dgm:spPr/>
      <dgm:t>
        <a:bodyPr/>
        <a:lstStyle/>
        <a:p>
          <a:endParaRPr lang="en-US"/>
        </a:p>
      </dgm:t>
    </dgm:pt>
    <dgm:pt modelId="{1E512C2F-3EA8-451F-83A4-7B58D367503B}" type="sibTrans" cxnId="{6BDFC13A-5CAE-4560-A360-688533D38421}">
      <dgm:prSet/>
      <dgm:spPr/>
      <dgm:t>
        <a:bodyPr/>
        <a:lstStyle/>
        <a:p>
          <a:endParaRPr lang="en-US"/>
        </a:p>
      </dgm:t>
    </dgm:pt>
    <dgm:pt modelId="{03292CB9-2043-4367-9752-0F877D4922C0}" type="pres">
      <dgm:prSet presAssocID="{666D723E-F97C-4259-B428-6CC5B009E707}" presName="diagram" presStyleCnt="0">
        <dgm:presLayoutVars>
          <dgm:dir/>
          <dgm:resizeHandles val="exact"/>
        </dgm:presLayoutVars>
      </dgm:prSet>
      <dgm:spPr/>
    </dgm:pt>
    <dgm:pt modelId="{F71DCA90-C691-47B0-A405-6D13AA82BDE0}" type="pres">
      <dgm:prSet presAssocID="{AF494316-D4B3-48F0-9E4C-22C46DDAFFF4}" presName="node" presStyleLbl="node1" presStyleIdx="0" presStyleCnt="6">
        <dgm:presLayoutVars>
          <dgm:bulletEnabled val="1"/>
        </dgm:presLayoutVars>
      </dgm:prSet>
      <dgm:spPr/>
    </dgm:pt>
    <dgm:pt modelId="{CDF50892-84CF-4926-9FB3-2E079D2514DE}" type="pres">
      <dgm:prSet presAssocID="{7B761940-5C3E-42DB-9052-E010E5B1A9CD}" presName="sibTrans" presStyleCnt="0"/>
      <dgm:spPr/>
    </dgm:pt>
    <dgm:pt modelId="{5107E460-CC05-457A-8C9F-187AA55B415E}" type="pres">
      <dgm:prSet presAssocID="{4CCC3B82-C764-411F-89A5-81E7140EF8E4}" presName="node" presStyleLbl="node1" presStyleIdx="1" presStyleCnt="6">
        <dgm:presLayoutVars>
          <dgm:bulletEnabled val="1"/>
        </dgm:presLayoutVars>
      </dgm:prSet>
      <dgm:spPr/>
    </dgm:pt>
    <dgm:pt modelId="{84D4F1F6-5394-46BC-9B2E-446C357763C8}" type="pres">
      <dgm:prSet presAssocID="{DFFFCF9D-A2FA-4257-90AB-D3FB1E013380}" presName="sibTrans" presStyleCnt="0"/>
      <dgm:spPr/>
    </dgm:pt>
    <dgm:pt modelId="{F1B96A6C-E386-44E7-9AC8-C7EE88834AA1}" type="pres">
      <dgm:prSet presAssocID="{28F4FA43-FD34-4377-8A1D-54BBC933D68A}" presName="node" presStyleLbl="node1" presStyleIdx="2" presStyleCnt="6">
        <dgm:presLayoutVars>
          <dgm:bulletEnabled val="1"/>
        </dgm:presLayoutVars>
      </dgm:prSet>
      <dgm:spPr/>
    </dgm:pt>
    <dgm:pt modelId="{318340D2-0CF2-4C8F-8A84-18F3DB817B41}" type="pres">
      <dgm:prSet presAssocID="{B453A9ED-D997-4A46-97C1-648533059C0C}" presName="sibTrans" presStyleCnt="0"/>
      <dgm:spPr/>
    </dgm:pt>
    <dgm:pt modelId="{9CEBE0C6-508A-453C-B17A-09E6A8553232}" type="pres">
      <dgm:prSet presAssocID="{3FFF92B0-AC33-44EC-A8C7-87AD949C16C2}" presName="node" presStyleLbl="node1" presStyleIdx="3" presStyleCnt="6">
        <dgm:presLayoutVars>
          <dgm:bulletEnabled val="1"/>
        </dgm:presLayoutVars>
      </dgm:prSet>
      <dgm:spPr/>
    </dgm:pt>
    <dgm:pt modelId="{FFE9D972-8F23-450D-B078-ADCF0AEFCF97}" type="pres">
      <dgm:prSet presAssocID="{8C81C61E-EF86-4CDD-B4E0-C83D72368763}" presName="sibTrans" presStyleCnt="0"/>
      <dgm:spPr/>
    </dgm:pt>
    <dgm:pt modelId="{3349D559-81B3-400E-B26E-043F38B7BB07}" type="pres">
      <dgm:prSet presAssocID="{AF0A2860-9AF5-4805-B475-686BCBD564B6}" presName="node" presStyleLbl="node1" presStyleIdx="4" presStyleCnt="6">
        <dgm:presLayoutVars>
          <dgm:bulletEnabled val="1"/>
        </dgm:presLayoutVars>
      </dgm:prSet>
      <dgm:spPr/>
    </dgm:pt>
    <dgm:pt modelId="{EBCDE9E9-46DC-4783-B2F8-E4988C5C5EEF}" type="pres">
      <dgm:prSet presAssocID="{83B2A622-92C5-4212-B964-F6110445772D}" presName="sibTrans" presStyleCnt="0"/>
      <dgm:spPr/>
    </dgm:pt>
    <dgm:pt modelId="{50B47C79-E4A4-4A14-B036-BFD417EAEE08}" type="pres">
      <dgm:prSet presAssocID="{106929E7-C4F1-4C55-816F-6D81CD52F269}" presName="node" presStyleLbl="node1" presStyleIdx="5" presStyleCnt="6">
        <dgm:presLayoutVars>
          <dgm:bulletEnabled val="1"/>
        </dgm:presLayoutVars>
      </dgm:prSet>
      <dgm:spPr/>
    </dgm:pt>
  </dgm:ptLst>
  <dgm:cxnLst>
    <dgm:cxn modelId="{7F6F3B00-C1A1-4CC5-B507-1A15FE5A3E05}" srcId="{666D723E-F97C-4259-B428-6CC5B009E707}" destId="{106929E7-C4F1-4C55-816F-6D81CD52F269}" srcOrd="5" destOrd="0" parTransId="{34183665-680E-4954-BB52-5C850C90272A}" sibTransId="{1FE89AA2-8675-480E-884D-7458B147091C}"/>
    <dgm:cxn modelId="{5CF8200C-9114-4481-A42A-3478EC4C830C}" type="presOf" srcId="{A7C36C30-00DB-4639-8C84-AABA602780D8}" destId="{5107E460-CC05-457A-8C9F-187AA55B415E}" srcOrd="0" destOrd="1" presId="urn:microsoft.com/office/officeart/2005/8/layout/default"/>
    <dgm:cxn modelId="{0BE2FF0C-16D8-46A1-94FB-601C88B4AB66}" srcId="{106929E7-C4F1-4C55-816F-6D81CD52F269}" destId="{593A0421-B734-435E-B424-1425411803A4}" srcOrd="0" destOrd="0" parTransId="{5246A435-9BBD-4FD0-BD18-97EBEB61437D}" sibTransId="{750E45C2-BF17-40D9-BF46-04CCB335FA9F}"/>
    <dgm:cxn modelId="{AD83FB0D-E095-4557-89C1-8AFB363DA9E5}" type="presOf" srcId="{593A0421-B734-435E-B424-1425411803A4}" destId="{50B47C79-E4A4-4A14-B036-BFD417EAEE08}" srcOrd="0" destOrd="1" presId="urn:microsoft.com/office/officeart/2005/8/layout/default"/>
    <dgm:cxn modelId="{19C18514-C823-4D01-9F87-DB8AB527FFA5}" type="presOf" srcId="{FB0AF4CC-664A-4FAA-B44D-CB19707910E9}" destId="{9CEBE0C6-508A-453C-B17A-09E6A8553232}" srcOrd="0" destOrd="1" presId="urn:microsoft.com/office/officeart/2005/8/layout/default"/>
    <dgm:cxn modelId="{BC1C7320-93CC-4CE1-802F-AD78ADB4F073}" srcId="{106929E7-C4F1-4C55-816F-6D81CD52F269}" destId="{9EAB02FA-D8BB-4E5F-91F9-D8BC1FF215BD}" srcOrd="3" destOrd="0" parTransId="{CADBA80A-DD13-4164-83BF-B48E157A9457}" sibTransId="{86885A98-30B9-4DC3-8114-451D986F88DC}"/>
    <dgm:cxn modelId="{F7157731-B909-4E9D-8E46-73E86DF500FE}" type="presOf" srcId="{C5C4BF17-0163-4481-8B9D-2774911BF600}" destId="{F1B96A6C-E386-44E7-9AC8-C7EE88834AA1}" srcOrd="0" destOrd="2" presId="urn:microsoft.com/office/officeart/2005/8/layout/default"/>
    <dgm:cxn modelId="{6DBD0633-8276-4103-B44F-B82F7314AE8E}" type="presOf" srcId="{E30E4F0C-AFA6-40CB-881B-56B52B708261}" destId="{F71DCA90-C691-47B0-A405-6D13AA82BDE0}" srcOrd="0" destOrd="1" presId="urn:microsoft.com/office/officeart/2005/8/layout/default"/>
    <dgm:cxn modelId="{A0A31F33-4E17-4D0D-8760-C68FF7889BBB}" srcId="{666D723E-F97C-4259-B428-6CC5B009E707}" destId="{4CCC3B82-C764-411F-89A5-81E7140EF8E4}" srcOrd="1" destOrd="0" parTransId="{2C897F8E-9549-4E31-B376-30C1A459B249}" sibTransId="{DFFFCF9D-A2FA-4257-90AB-D3FB1E013380}"/>
    <dgm:cxn modelId="{BB0B4838-5860-4753-A935-30F02A54D59C}" srcId="{28F4FA43-FD34-4377-8A1D-54BBC933D68A}" destId="{89CC98F5-2CC5-4E9F-9FFF-16816054C2CD}" srcOrd="3" destOrd="0" parTransId="{CD6C4D01-48A5-4AA3-B2E7-E68325DC3A4C}" sibTransId="{1D03AD2D-1BCD-45A4-B64A-5272513C1821}"/>
    <dgm:cxn modelId="{6BDFC13A-5CAE-4560-A360-688533D38421}" srcId="{AF494316-D4B3-48F0-9E4C-22C46DDAFFF4}" destId="{463C50A1-4E98-422A-9DD3-D8C4F70FA7C1}" srcOrd="1" destOrd="0" parTransId="{52532521-5536-4B00-A339-A89968B4CCE3}" sibTransId="{1E512C2F-3EA8-451F-83A4-7B58D367503B}"/>
    <dgm:cxn modelId="{E7DB583E-36B5-4D5D-A38A-A7B5374EBCCD}" srcId="{666D723E-F97C-4259-B428-6CC5B009E707}" destId="{3FFF92B0-AC33-44EC-A8C7-87AD949C16C2}" srcOrd="3" destOrd="0" parTransId="{9A31E46E-5319-4D3B-A033-24394B0962FF}" sibTransId="{8C81C61E-EF86-4CDD-B4E0-C83D72368763}"/>
    <dgm:cxn modelId="{6EBF8D3E-6820-4441-8379-428530CB7CD1}" type="presOf" srcId="{7B8A944F-A6E4-4983-8F6A-4774C8E3EB52}" destId="{F1B96A6C-E386-44E7-9AC8-C7EE88834AA1}" srcOrd="0" destOrd="3" presId="urn:microsoft.com/office/officeart/2005/8/layout/default"/>
    <dgm:cxn modelId="{12C61166-5C59-4747-BC89-49953619F04C}" srcId="{106929E7-C4F1-4C55-816F-6D81CD52F269}" destId="{37E5CD92-AC01-409F-82F8-651368AF3128}" srcOrd="4" destOrd="0" parTransId="{5B093696-7907-461F-962E-9B11ECE481DE}" sibTransId="{CA35D1B9-E72F-4E40-9748-8B02F0363858}"/>
    <dgm:cxn modelId="{801CE147-1305-4854-82EA-682EA6F1A7B6}" srcId="{3FFF92B0-AC33-44EC-A8C7-87AD949C16C2}" destId="{FB0AF4CC-664A-4FAA-B44D-CB19707910E9}" srcOrd="0" destOrd="0" parTransId="{4DEAD725-E79E-4FC6-BC05-BA2D9E6B7474}" sibTransId="{3EC4EE5D-CC6A-447D-94A6-D31938C96D29}"/>
    <dgm:cxn modelId="{EA434148-91D2-49D0-9A10-227A6643F711}" type="presOf" srcId="{73DA96B3-0EE3-48AD-AFFB-0DAE95ABF967}" destId="{50B47C79-E4A4-4A14-B036-BFD417EAEE08}" srcOrd="0" destOrd="2" presId="urn:microsoft.com/office/officeart/2005/8/layout/default"/>
    <dgm:cxn modelId="{E80C9F4B-5E37-4BA6-A83F-1F2849C92E1D}" type="presOf" srcId="{89CC98F5-2CC5-4E9F-9FFF-16816054C2CD}" destId="{F1B96A6C-E386-44E7-9AC8-C7EE88834AA1}" srcOrd="0" destOrd="4" presId="urn:microsoft.com/office/officeart/2005/8/layout/default"/>
    <dgm:cxn modelId="{467B5170-01A8-4C69-937E-7CDB9F5BD12C}" srcId="{28F4FA43-FD34-4377-8A1D-54BBC933D68A}" destId="{7B8A944F-A6E4-4983-8F6A-4774C8E3EB52}" srcOrd="2" destOrd="0" parTransId="{2B38BAB1-BD36-4023-85F3-4D0AB0C9FAFD}" sibTransId="{63928D5D-6C5C-4FB3-A4C3-121B426FDBD4}"/>
    <dgm:cxn modelId="{6BA4BD73-6051-42AD-9B40-78B56C6A6F58}" type="presOf" srcId="{AF0A2860-9AF5-4805-B475-686BCBD564B6}" destId="{3349D559-81B3-400E-B26E-043F38B7BB07}" srcOrd="0" destOrd="0" presId="urn:microsoft.com/office/officeart/2005/8/layout/default"/>
    <dgm:cxn modelId="{950E6575-E3AF-4645-822C-A662A5700567}" type="presOf" srcId="{3FFF92B0-AC33-44EC-A8C7-87AD949C16C2}" destId="{9CEBE0C6-508A-453C-B17A-09E6A8553232}" srcOrd="0" destOrd="0" presId="urn:microsoft.com/office/officeart/2005/8/layout/default"/>
    <dgm:cxn modelId="{61E53977-C01F-4CFB-9623-1E73942CA2AB}" type="presOf" srcId="{4CCC3B82-C764-411F-89A5-81E7140EF8E4}" destId="{5107E460-CC05-457A-8C9F-187AA55B415E}" srcOrd="0" destOrd="0" presId="urn:microsoft.com/office/officeart/2005/8/layout/default"/>
    <dgm:cxn modelId="{1680D87B-985C-42BD-BD01-D42FFE0F0923}" type="presOf" srcId="{28F4FA43-FD34-4377-8A1D-54BBC933D68A}" destId="{F1B96A6C-E386-44E7-9AC8-C7EE88834AA1}" srcOrd="0" destOrd="0" presId="urn:microsoft.com/office/officeart/2005/8/layout/default"/>
    <dgm:cxn modelId="{9B48C980-3138-4741-8D0C-2B393DC544F8}" type="presOf" srcId="{0F75C8B9-115C-43FA-ABA5-4555754504C1}" destId="{50B47C79-E4A4-4A14-B036-BFD417EAEE08}" srcOrd="0" destOrd="3" presId="urn:microsoft.com/office/officeart/2005/8/layout/default"/>
    <dgm:cxn modelId="{8B52E787-9E3A-479A-81D3-14E88938E366}" srcId="{666D723E-F97C-4259-B428-6CC5B009E707}" destId="{AF0A2860-9AF5-4805-B475-686BCBD564B6}" srcOrd="4" destOrd="0" parTransId="{72D93C64-302C-45F0-AD8E-BD7ED866DFF1}" sibTransId="{83B2A622-92C5-4212-B964-F6110445772D}"/>
    <dgm:cxn modelId="{39AF5989-4B54-45C8-8158-1F4C7D4C5B74}" type="presOf" srcId="{9EAB02FA-D8BB-4E5F-91F9-D8BC1FF215BD}" destId="{50B47C79-E4A4-4A14-B036-BFD417EAEE08}" srcOrd="0" destOrd="4" presId="urn:microsoft.com/office/officeart/2005/8/layout/default"/>
    <dgm:cxn modelId="{8B30EC8D-9272-456E-9628-687093B6A3B8}" type="presOf" srcId="{AF494316-D4B3-48F0-9E4C-22C46DDAFFF4}" destId="{F71DCA90-C691-47B0-A405-6D13AA82BDE0}" srcOrd="0" destOrd="0" presId="urn:microsoft.com/office/officeart/2005/8/layout/default"/>
    <dgm:cxn modelId="{5E437393-9213-4682-8AE2-C21807406D8F}" srcId="{28F4FA43-FD34-4377-8A1D-54BBC933D68A}" destId="{CE3C9ECB-A19B-449B-BE83-7AC5635E019B}" srcOrd="0" destOrd="0" parTransId="{68897925-5115-4A3F-8DF2-5B50A35F3021}" sibTransId="{2ADDD124-98D9-4341-B275-8B0937BCE2BC}"/>
    <dgm:cxn modelId="{BC2B669F-ED18-4D66-A97F-CDF4968CD7D4}" srcId="{AF494316-D4B3-48F0-9E4C-22C46DDAFFF4}" destId="{E30E4F0C-AFA6-40CB-881B-56B52B708261}" srcOrd="0" destOrd="0" parTransId="{B76E04C3-F144-416C-BF0E-3705865CAC42}" sibTransId="{C7C8B668-4DBA-4271-B5E9-7A4CE72F24A8}"/>
    <dgm:cxn modelId="{BA681CA0-2589-4D7B-A077-72F34DD5E70C}" srcId="{666D723E-F97C-4259-B428-6CC5B009E707}" destId="{28F4FA43-FD34-4377-8A1D-54BBC933D68A}" srcOrd="2" destOrd="0" parTransId="{1BF6D67D-B67E-442B-984C-31CFA3248418}" sibTransId="{B453A9ED-D997-4A46-97C1-648533059C0C}"/>
    <dgm:cxn modelId="{30AFB7A8-C8DB-4506-81C3-9F9A7A6CE5DB}" srcId="{106929E7-C4F1-4C55-816F-6D81CD52F269}" destId="{73DA96B3-0EE3-48AD-AFFB-0DAE95ABF967}" srcOrd="1" destOrd="0" parTransId="{8B943BF4-D26F-43DB-A361-50256321178C}" sibTransId="{643972EC-9296-4336-80F6-C8C210E89232}"/>
    <dgm:cxn modelId="{C8F63EB4-7640-4E7F-A5F2-E4C0E6A98B6C}" type="presOf" srcId="{3E97DDA1-C5E5-4F35-BCBE-D6C0ADFF04CB}" destId="{3349D559-81B3-400E-B26E-043F38B7BB07}" srcOrd="0" destOrd="1" presId="urn:microsoft.com/office/officeart/2005/8/layout/default"/>
    <dgm:cxn modelId="{6EC84FB6-027A-4468-8DA4-93F92B3BF072}" srcId="{106929E7-C4F1-4C55-816F-6D81CD52F269}" destId="{0F75C8B9-115C-43FA-ABA5-4555754504C1}" srcOrd="2" destOrd="0" parTransId="{D3EBD5F3-33C9-4E74-8EC7-483C4D87E1C3}" sibTransId="{BC21AAFF-12A6-46A3-BE41-61F96D02A5E0}"/>
    <dgm:cxn modelId="{4A69B1BD-260E-4D93-BE66-E489FAEC36C6}" type="presOf" srcId="{37E5CD92-AC01-409F-82F8-651368AF3128}" destId="{50B47C79-E4A4-4A14-B036-BFD417EAEE08}" srcOrd="0" destOrd="5" presId="urn:microsoft.com/office/officeart/2005/8/layout/default"/>
    <dgm:cxn modelId="{EBD9A4C1-34DA-4B53-8EDA-08C6336DC376}" srcId="{666D723E-F97C-4259-B428-6CC5B009E707}" destId="{AF494316-D4B3-48F0-9E4C-22C46DDAFFF4}" srcOrd="0" destOrd="0" parTransId="{5DD8F832-01A0-44F9-9F0D-12971CC50392}" sibTransId="{7B761940-5C3E-42DB-9052-E010E5B1A9CD}"/>
    <dgm:cxn modelId="{91C642C4-6E69-485F-96BF-5C36A87B4613}" srcId="{28F4FA43-FD34-4377-8A1D-54BBC933D68A}" destId="{C5C4BF17-0163-4481-8B9D-2774911BF600}" srcOrd="1" destOrd="0" parTransId="{CDBD17B4-7122-48E9-8E3A-912FBF3AD395}" sibTransId="{647691AA-E3BC-404E-A271-D1B4864E48AE}"/>
    <dgm:cxn modelId="{EA6577CC-594E-42CF-A093-365A061421A5}" srcId="{AF0A2860-9AF5-4805-B475-686BCBD564B6}" destId="{3E97DDA1-C5E5-4F35-BCBE-D6C0ADFF04CB}" srcOrd="0" destOrd="0" parTransId="{B9EF1E50-A9A3-426E-99D4-8B6E43E8C88B}" sibTransId="{A1996546-170E-4DBE-904B-4728E2E5D37E}"/>
    <dgm:cxn modelId="{31A955CD-0310-4035-B257-101639F8086A}" srcId="{4CCC3B82-C764-411F-89A5-81E7140EF8E4}" destId="{A7C36C30-00DB-4639-8C84-AABA602780D8}" srcOrd="0" destOrd="0" parTransId="{950A0AF8-45D0-4586-BFE1-AF4668E14B94}" sibTransId="{35310621-048C-4B5B-B70C-3AC677F7B0D1}"/>
    <dgm:cxn modelId="{AE7E15D7-BC89-41F4-A5DA-10E77E0A91F3}" type="presOf" srcId="{463C50A1-4E98-422A-9DD3-D8C4F70FA7C1}" destId="{F71DCA90-C691-47B0-A405-6D13AA82BDE0}" srcOrd="0" destOrd="2" presId="urn:microsoft.com/office/officeart/2005/8/layout/default"/>
    <dgm:cxn modelId="{760FD3ED-4F47-4A3C-8C49-700A19E83D76}" type="presOf" srcId="{106929E7-C4F1-4C55-816F-6D81CD52F269}" destId="{50B47C79-E4A4-4A14-B036-BFD417EAEE08}" srcOrd="0" destOrd="0" presId="urn:microsoft.com/office/officeart/2005/8/layout/default"/>
    <dgm:cxn modelId="{5C4CEFEF-E1C1-4485-9AB4-48F18163B717}" type="presOf" srcId="{CE3C9ECB-A19B-449B-BE83-7AC5635E019B}" destId="{F1B96A6C-E386-44E7-9AC8-C7EE88834AA1}" srcOrd="0" destOrd="1" presId="urn:microsoft.com/office/officeart/2005/8/layout/default"/>
    <dgm:cxn modelId="{D572D0FC-91B6-4606-A008-72525FE57EEB}" type="presOf" srcId="{666D723E-F97C-4259-B428-6CC5B009E707}" destId="{03292CB9-2043-4367-9752-0F877D4922C0}" srcOrd="0" destOrd="0" presId="urn:microsoft.com/office/officeart/2005/8/layout/default"/>
    <dgm:cxn modelId="{C1B9AF7A-F696-4593-9EAB-2C6C5B105AF0}" type="presParOf" srcId="{03292CB9-2043-4367-9752-0F877D4922C0}" destId="{F71DCA90-C691-47B0-A405-6D13AA82BDE0}" srcOrd="0" destOrd="0" presId="urn:microsoft.com/office/officeart/2005/8/layout/default"/>
    <dgm:cxn modelId="{F2AF1025-88CD-4C45-9254-927679D98D17}" type="presParOf" srcId="{03292CB9-2043-4367-9752-0F877D4922C0}" destId="{CDF50892-84CF-4926-9FB3-2E079D2514DE}" srcOrd="1" destOrd="0" presId="urn:microsoft.com/office/officeart/2005/8/layout/default"/>
    <dgm:cxn modelId="{BCDB7E3C-0F5F-42A4-83D5-27EA0AF14A86}" type="presParOf" srcId="{03292CB9-2043-4367-9752-0F877D4922C0}" destId="{5107E460-CC05-457A-8C9F-187AA55B415E}" srcOrd="2" destOrd="0" presId="urn:microsoft.com/office/officeart/2005/8/layout/default"/>
    <dgm:cxn modelId="{62CDE8F5-F48F-4775-AE0E-7AD8424E2848}" type="presParOf" srcId="{03292CB9-2043-4367-9752-0F877D4922C0}" destId="{84D4F1F6-5394-46BC-9B2E-446C357763C8}" srcOrd="3" destOrd="0" presId="urn:microsoft.com/office/officeart/2005/8/layout/default"/>
    <dgm:cxn modelId="{278A980B-FF96-44FD-A8F7-43DE826F06CF}" type="presParOf" srcId="{03292CB9-2043-4367-9752-0F877D4922C0}" destId="{F1B96A6C-E386-44E7-9AC8-C7EE88834AA1}" srcOrd="4" destOrd="0" presId="urn:microsoft.com/office/officeart/2005/8/layout/default"/>
    <dgm:cxn modelId="{9C99601F-2941-4F86-A7E7-0A23B52F8C15}" type="presParOf" srcId="{03292CB9-2043-4367-9752-0F877D4922C0}" destId="{318340D2-0CF2-4C8F-8A84-18F3DB817B41}" srcOrd="5" destOrd="0" presId="urn:microsoft.com/office/officeart/2005/8/layout/default"/>
    <dgm:cxn modelId="{6EBBDDD3-EB50-43BC-911F-9463D2CF16D6}" type="presParOf" srcId="{03292CB9-2043-4367-9752-0F877D4922C0}" destId="{9CEBE0C6-508A-453C-B17A-09E6A8553232}" srcOrd="6" destOrd="0" presId="urn:microsoft.com/office/officeart/2005/8/layout/default"/>
    <dgm:cxn modelId="{4B3BEF12-38CE-4A28-944A-1F624539527A}" type="presParOf" srcId="{03292CB9-2043-4367-9752-0F877D4922C0}" destId="{FFE9D972-8F23-450D-B078-ADCF0AEFCF97}" srcOrd="7" destOrd="0" presId="urn:microsoft.com/office/officeart/2005/8/layout/default"/>
    <dgm:cxn modelId="{08D680C5-5EA2-446C-8A2E-E1ED558DEBD3}" type="presParOf" srcId="{03292CB9-2043-4367-9752-0F877D4922C0}" destId="{3349D559-81B3-400E-B26E-043F38B7BB07}" srcOrd="8" destOrd="0" presId="urn:microsoft.com/office/officeart/2005/8/layout/default"/>
    <dgm:cxn modelId="{564F02A6-4277-4DEF-A84B-7B4CE8DFDC7E}" type="presParOf" srcId="{03292CB9-2043-4367-9752-0F877D4922C0}" destId="{EBCDE9E9-46DC-4783-B2F8-E4988C5C5EEF}" srcOrd="9" destOrd="0" presId="urn:microsoft.com/office/officeart/2005/8/layout/default"/>
    <dgm:cxn modelId="{BEE3283F-87F2-4DC6-B197-14DA07680887}" type="presParOf" srcId="{03292CB9-2043-4367-9752-0F877D4922C0}" destId="{50B47C79-E4A4-4A14-B036-BFD417EAEE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DFF193-F351-4856-B63D-E69CF6904978}"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en-US"/>
        </a:p>
      </dgm:t>
    </dgm:pt>
    <dgm:pt modelId="{5A9545CA-EFDB-4F45-A7FE-08C70C577D16}">
      <dgm:prSet phldrT="[Text]" phldr="0"/>
      <dgm:spPr/>
      <dgm:t>
        <a:bodyPr/>
        <a:lstStyle/>
        <a:p>
          <a:pPr algn="l"/>
          <a:r>
            <a:rPr lang="en-US" dirty="0">
              <a:latin typeface="Calibri"/>
              <a:cs typeface="Calibri"/>
            </a:rPr>
            <a:t>Resist re-traumatization</a:t>
          </a:r>
          <a:endParaRPr lang="en-US" dirty="0"/>
        </a:p>
      </dgm:t>
    </dgm:pt>
    <dgm:pt modelId="{AD62BFF5-1607-479E-9F6B-C8ADBA2771DF}" type="parTrans" cxnId="{797B74A7-C18A-4531-800F-A856F351979F}">
      <dgm:prSet/>
      <dgm:spPr/>
      <dgm:t>
        <a:bodyPr/>
        <a:lstStyle/>
        <a:p>
          <a:endParaRPr lang="en-US"/>
        </a:p>
      </dgm:t>
    </dgm:pt>
    <dgm:pt modelId="{DE0E9CCF-ABDC-4CC8-BEBB-C73C5DEF6D74}" type="sibTrans" cxnId="{797B74A7-C18A-4531-800F-A856F351979F}">
      <dgm:prSet/>
      <dgm:spPr/>
      <dgm:t>
        <a:bodyPr/>
        <a:lstStyle/>
        <a:p>
          <a:endParaRPr lang="en-US"/>
        </a:p>
      </dgm:t>
    </dgm:pt>
    <dgm:pt modelId="{0C9E8957-8CF6-47DD-BAEE-38130C4611CC}">
      <dgm:prSet phldr="0" custT="1"/>
      <dgm:spPr/>
      <dgm:t>
        <a:bodyPr/>
        <a:lstStyle/>
        <a:p>
          <a:pPr algn="l" rtl="0"/>
          <a:r>
            <a:rPr lang="en-US" sz="2400" dirty="0">
              <a:latin typeface="Calibri"/>
              <a:cs typeface="Calibri"/>
            </a:rPr>
            <a:t>By being mindful and trauma-informed</a:t>
          </a:r>
        </a:p>
      </dgm:t>
    </dgm:pt>
    <dgm:pt modelId="{D83B2716-070B-41CD-BE4A-F994BA1E5FC0}" type="parTrans" cxnId="{FBCDD164-248B-4351-987B-0229BB2B65B5}">
      <dgm:prSet/>
      <dgm:spPr/>
      <dgm:t>
        <a:bodyPr/>
        <a:lstStyle/>
        <a:p>
          <a:endParaRPr lang="en-US"/>
        </a:p>
      </dgm:t>
    </dgm:pt>
    <dgm:pt modelId="{B530B9D8-6343-4C7F-9CFA-49619707A8A0}" type="sibTrans" cxnId="{FBCDD164-248B-4351-987B-0229BB2B65B5}">
      <dgm:prSet/>
      <dgm:spPr/>
      <dgm:t>
        <a:bodyPr/>
        <a:lstStyle/>
        <a:p>
          <a:endParaRPr lang="en-US"/>
        </a:p>
      </dgm:t>
    </dgm:pt>
    <dgm:pt modelId="{DE53DEAC-9619-43B3-AFB1-D65D8AC1CC6F}">
      <dgm:prSet phldr="0"/>
      <dgm:spPr/>
      <dgm:t>
        <a:bodyPr/>
        <a:lstStyle/>
        <a:p>
          <a:pPr algn="l" rtl="0"/>
          <a:r>
            <a:rPr lang="en-US" dirty="0">
              <a:latin typeface="Calibri"/>
              <a:cs typeface="Calibri"/>
            </a:rPr>
            <a:t>Realize</a:t>
          </a:r>
          <a:endParaRPr lang="en-US" dirty="0"/>
        </a:p>
      </dgm:t>
    </dgm:pt>
    <dgm:pt modelId="{0ACD0A8F-9B5A-4694-B0AD-6D770F3A02DC}" type="sibTrans" cxnId="{E157E718-A01B-4D39-BA4B-D9FD3C6C6BC9}">
      <dgm:prSet/>
      <dgm:spPr/>
      <dgm:t>
        <a:bodyPr/>
        <a:lstStyle/>
        <a:p>
          <a:endParaRPr lang="en-US"/>
        </a:p>
      </dgm:t>
    </dgm:pt>
    <dgm:pt modelId="{6AA56988-2685-4447-A316-CBD4BFFB1581}" type="parTrans" cxnId="{E157E718-A01B-4D39-BA4B-D9FD3C6C6BC9}">
      <dgm:prSet/>
      <dgm:spPr/>
      <dgm:t>
        <a:bodyPr/>
        <a:lstStyle/>
        <a:p>
          <a:endParaRPr lang="en-US"/>
        </a:p>
      </dgm:t>
    </dgm:pt>
    <dgm:pt modelId="{CA1DD9F3-351F-47E0-AEFB-3601747B95A3}">
      <dgm:prSet phldr="0" custT="1"/>
      <dgm:spPr/>
      <dgm:t>
        <a:bodyPr/>
        <a:lstStyle/>
        <a:p>
          <a:pPr algn="l" rtl="0"/>
          <a:r>
            <a:rPr lang="en-US" sz="2400" dirty="0">
              <a:latin typeface="Calibri"/>
              <a:cs typeface="Calibri"/>
            </a:rPr>
            <a:t>How trauma affects people</a:t>
          </a:r>
        </a:p>
      </dgm:t>
    </dgm:pt>
    <dgm:pt modelId="{544CD977-A15A-41C0-AD5E-A873397D0141}" type="sibTrans" cxnId="{64FB3ED8-8D86-4C80-A3F6-9EB59ED1A924}">
      <dgm:prSet/>
      <dgm:spPr/>
      <dgm:t>
        <a:bodyPr/>
        <a:lstStyle/>
        <a:p>
          <a:endParaRPr lang="en-US"/>
        </a:p>
      </dgm:t>
    </dgm:pt>
    <dgm:pt modelId="{4643CED7-65A0-40DD-8FE3-4A3A5B208ED8}" type="parTrans" cxnId="{64FB3ED8-8D86-4C80-A3F6-9EB59ED1A924}">
      <dgm:prSet/>
      <dgm:spPr/>
      <dgm:t>
        <a:bodyPr/>
        <a:lstStyle/>
        <a:p>
          <a:endParaRPr lang="en-US"/>
        </a:p>
      </dgm:t>
    </dgm:pt>
    <dgm:pt modelId="{61B8BDD7-FCA4-48EB-A4D8-0CB957384FE1}">
      <dgm:prSet phldr="0"/>
      <dgm:spPr/>
      <dgm:t>
        <a:bodyPr/>
        <a:lstStyle/>
        <a:p>
          <a:pPr algn="l"/>
          <a:r>
            <a:rPr lang="en-US" dirty="0">
              <a:latin typeface="Calibri"/>
              <a:cs typeface="Calibri"/>
            </a:rPr>
            <a:t>Recognize</a:t>
          </a:r>
          <a:endParaRPr lang="en-US" dirty="0"/>
        </a:p>
      </dgm:t>
    </dgm:pt>
    <dgm:pt modelId="{6D893325-B657-4279-93AB-6A0DC262E1D3}" type="sibTrans" cxnId="{E9F8293F-9D3C-461A-9152-A56E5A8E466A}">
      <dgm:prSet/>
      <dgm:spPr/>
      <dgm:t>
        <a:bodyPr/>
        <a:lstStyle/>
        <a:p>
          <a:endParaRPr lang="en-US"/>
        </a:p>
      </dgm:t>
    </dgm:pt>
    <dgm:pt modelId="{2F89AB7B-1CD8-4F5D-9D34-A7AB69141280}" type="parTrans" cxnId="{E9F8293F-9D3C-461A-9152-A56E5A8E466A}">
      <dgm:prSet/>
      <dgm:spPr/>
      <dgm:t>
        <a:bodyPr/>
        <a:lstStyle/>
        <a:p>
          <a:endParaRPr lang="en-US"/>
        </a:p>
      </dgm:t>
    </dgm:pt>
    <dgm:pt modelId="{5C0590A6-42EC-485B-A76E-94E87A4B5533}">
      <dgm:prSet phldr="0" custT="1"/>
      <dgm:spPr/>
      <dgm:t>
        <a:bodyPr/>
        <a:lstStyle/>
        <a:p>
          <a:pPr algn="l" rtl="0"/>
          <a:r>
            <a:rPr lang="en-US" sz="2400" dirty="0">
              <a:latin typeface="Calibri"/>
              <a:cs typeface="Calibri"/>
            </a:rPr>
            <a:t>The signs of trauma responses</a:t>
          </a:r>
        </a:p>
      </dgm:t>
    </dgm:pt>
    <dgm:pt modelId="{B714F64A-04B3-46C1-9518-563799619059}" type="sibTrans" cxnId="{F7B56389-60B4-4BE0-9009-3203628DD007}">
      <dgm:prSet/>
      <dgm:spPr/>
      <dgm:t>
        <a:bodyPr/>
        <a:lstStyle/>
        <a:p>
          <a:endParaRPr lang="en-US"/>
        </a:p>
      </dgm:t>
    </dgm:pt>
    <dgm:pt modelId="{7356DF18-7A27-4157-BA6B-65067B10777D}" type="parTrans" cxnId="{F7B56389-60B4-4BE0-9009-3203628DD007}">
      <dgm:prSet/>
      <dgm:spPr/>
      <dgm:t>
        <a:bodyPr/>
        <a:lstStyle/>
        <a:p>
          <a:endParaRPr lang="en-US"/>
        </a:p>
      </dgm:t>
    </dgm:pt>
    <dgm:pt modelId="{935DC722-E529-41A9-B865-3B69DC0B8F47}">
      <dgm:prSet phldr="0"/>
      <dgm:spPr/>
      <dgm:t>
        <a:bodyPr/>
        <a:lstStyle/>
        <a:p>
          <a:pPr algn="l"/>
          <a:r>
            <a:rPr lang="en-US" dirty="0">
              <a:latin typeface="Calibri"/>
              <a:cs typeface="Calibri"/>
            </a:rPr>
            <a:t>Respond</a:t>
          </a:r>
          <a:endParaRPr lang="en-US" dirty="0"/>
        </a:p>
      </dgm:t>
    </dgm:pt>
    <dgm:pt modelId="{412740B6-A392-4D93-AA5D-C74D6DD88439}" type="sibTrans" cxnId="{68B4EEFC-6D2D-4A04-AD08-680D95C0F0BE}">
      <dgm:prSet/>
      <dgm:spPr/>
      <dgm:t>
        <a:bodyPr/>
        <a:lstStyle/>
        <a:p>
          <a:endParaRPr lang="en-US"/>
        </a:p>
      </dgm:t>
    </dgm:pt>
    <dgm:pt modelId="{FF0F7DF7-503C-498A-9030-52F96BD0A2DE}" type="parTrans" cxnId="{68B4EEFC-6D2D-4A04-AD08-680D95C0F0BE}">
      <dgm:prSet/>
      <dgm:spPr/>
      <dgm:t>
        <a:bodyPr/>
        <a:lstStyle/>
        <a:p>
          <a:endParaRPr lang="en-US"/>
        </a:p>
      </dgm:t>
    </dgm:pt>
    <dgm:pt modelId="{ACCC2A5D-2F71-4E4A-BE76-CB98E55ECDDF}">
      <dgm:prSet phldr="0" custT="1"/>
      <dgm:spPr/>
      <dgm:t>
        <a:bodyPr/>
        <a:lstStyle/>
        <a:p>
          <a:pPr algn="l" rtl="0"/>
          <a:r>
            <a:rPr lang="en-US" sz="2400" dirty="0">
              <a:latin typeface="Calibri"/>
              <a:cs typeface="Calibri"/>
            </a:rPr>
            <a:t>By applying Trauma-Informed principles</a:t>
          </a:r>
        </a:p>
      </dgm:t>
    </dgm:pt>
    <dgm:pt modelId="{6CE9CBF5-4487-4819-A228-BEC6DE2E463F}" type="sibTrans" cxnId="{96ED8D63-6246-48B1-98DF-39B20AA8B338}">
      <dgm:prSet/>
      <dgm:spPr/>
      <dgm:t>
        <a:bodyPr/>
        <a:lstStyle/>
        <a:p>
          <a:endParaRPr lang="en-US"/>
        </a:p>
      </dgm:t>
    </dgm:pt>
    <dgm:pt modelId="{152D673F-4476-4DF4-888A-D47A67CBE31F}" type="parTrans" cxnId="{96ED8D63-6246-48B1-98DF-39B20AA8B338}">
      <dgm:prSet/>
      <dgm:spPr/>
      <dgm:t>
        <a:bodyPr/>
        <a:lstStyle/>
        <a:p>
          <a:endParaRPr lang="en-US"/>
        </a:p>
      </dgm:t>
    </dgm:pt>
    <dgm:pt modelId="{61EF35A3-6DC0-4039-85A2-429DF6BE326B}" type="pres">
      <dgm:prSet presAssocID="{D2DFF193-F351-4856-B63D-E69CF6904978}" presName="Name0" presStyleCnt="0">
        <dgm:presLayoutVars>
          <dgm:dir/>
          <dgm:animLvl val="lvl"/>
          <dgm:resizeHandles val="exact"/>
        </dgm:presLayoutVars>
      </dgm:prSet>
      <dgm:spPr/>
    </dgm:pt>
    <dgm:pt modelId="{4CBE343F-8AAD-44C3-8BEE-C0A63B55C7B1}" type="pres">
      <dgm:prSet presAssocID="{DE53DEAC-9619-43B3-AFB1-D65D8AC1CC6F}" presName="composite" presStyleCnt="0"/>
      <dgm:spPr/>
    </dgm:pt>
    <dgm:pt modelId="{6225D16F-623E-4FA9-96DA-C92757280C67}" type="pres">
      <dgm:prSet presAssocID="{DE53DEAC-9619-43B3-AFB1-D65D8AC1CC6F}" presName="parTx" presStyleLbl="alignNode1" presStyleIdx="0" presStyleCnt="4">
        <dgm:presLayoutVars>
          <dgm:chMax val="0"/>
          <dgm:chPref val="0"/>
          <dgm:bulletEnabled val="1"/>
        </dgm:presLayoutVars>
      </dgm:prSet>
      <dgm:spPr/>
    </dgm:pt>
    <dgm:pt modelId="{DD7215FF-BD4D-494A-85D5-1E9B90D88E8A}" type="pres">
      <dgm:prSet presAssocID="{DE53DEAC-9619-43B3-AFB1-D65D8AC1CC6F}" presName="desTx" presStyleLbl="alignAccFollowNode1" presStyleIdx="0" presStyleCnt="4">
        <dgm:presLayoutVars>
          <dgm:bulletEnabled val="1"/>
        </dgm:presLayoutVars>
      </dgm:prSet>
      <dgm:spPr/>
    </dgm:pt>
    <dgm:pt modelId="{72B826DE-0461-4614-8FD2-60EC45AE5E43}" type="pres">
      <dgm:prSet presAssocID="{0ACD0A8F-9B5A-4694-B0AD-6D770F3A02DC}" presName="space" presStyleCnt="0"/>
      <dgm:spPr/>
    </dgm:pt>
    <dgm:pt modelId="{E8904BBF-2978-492F-8C8F-E420D1815E13}" type="pres">
      <dgm:prSet presAssocID="{61B8BDD7-FCA4-48EB-A4D8-0CB957384FE1}" presName="composite" presStyleCnt="0"/>
      <dgm:spPr/>
    </dgm:pt>
    <dgm:pt modelId="{0564E0E1-837B-4379-A096-20EA030BD9D3}" type="pres">
      <dgm:prSet presAssocID="{61B8BDD7-FCA4-48EB-A4D8-0CB957384FE1}" presName="parTx" presStyleLbl="alignNode1" presStyleIdx="1" presStyleCnt="4">
        <dgm:presLayoutVars>
          <dgm:chMax val="0"/>
          <dgm:chPref val="0"/>
          <dgm:bulletEnabled val="1"/>
        </dgm:presLayoutVars>
      </dgm:prSet>
      <dgm:spPr/>
    </dgm:pt>
    <dgm:pt modelId="{3212B1A3-713D-4EBB-885E-A56956A5D514}" type="pres">
      <dgm:prSet presAssocID="{61B8BDD7-FCA4-48EB-A4D8-0CB957384FE1}" presName="desTx" presStyleLbl="alignAccFollowNode1" presStyleIdx="1" presStyleCnt="4">
        <dgm:presLayoutVars>
          <dgm:bulletEnabled val="1"/>
        </dgm:presLayoutVars>
      </dgm:prSet>
      <dgm:spPr/>
    </dgm:pt>
    <dgm:pt modelId="{EA3E4960-62E8-4A87-9523-9E9169E78C14}" type="pres">
      <dgm:prSet presAssocID="{6D893325-B657-4279-93AB-6A0DC262E1D3}" presName="space" presStyleCnt="0"/>
      <dgm:spPr/>
    </dgm:pt>
    <dgm:pt modelId="{5F1E258E-3E43-43C6-8D85-0B2DE6D3CD4E}" type="pres">
      <dgm:prSet presAssocID="{935DC722-E529-41A9-B865-3B69DC0B8F47}" presName="composite" presStyleCnt="0"/>
      <dgm:spPr/>
    </dgm:pt>
    <dgm:pt modelId="{7093536D-D3EF-4F4D-8B97-49AB10538AA3}" type="pres">
      <dgm:prSet presAssocID="{935DC722-E529-41A9-B865-3B69DC0B8F47}" presName="parTx" presStyleLbl="alignNode1" presStyleIdx="2" presStyleCnt="4">
        <dgm:presLayoutVars>
          <dgm:chMax val="0"/>
          <dgm:chPref val="0"/>
          <dgm:bulletEnabled val="1"/>
        </dgm:presLayoutVars>
      </dgm:prSet>
      <dgm:spPr/>
    </dgm:pt>
    <dgm:pt modelId="{8F13484B-4EE9-4CF8-85C7-F9CABBA48AF3}" type="pres">
      <dgm:prSet presAssocID="{935DC722-E529-41A9-B865-3B69DC0B8F47}" presName="desTx" presStyleLbl="alignAccFollowNode1" presStyleIdx="2" presStyleCnt="4">
        <dgm:presLayoutVars>
          <dgm:bulletEnabled val="1"/>
        </dgm:presLayoutVars>
      </dgm:prSet>
      <dgm:spPr/>
    </dgm:pt>
    <dgm:pt modelId="{0211ACE6-CCE0-4281-93E9-B51683CB538D}" type="pres">
      <dgm:prSet presAssocID="{412740B6-A392-4D93-AA5D-C74D6DD88439}" presName="space" presStyleCnt="0"/>
      <dgm:spPr/>
    </dgm:pt>
    <dgm:pt modelId="{21A62C6A-8C92-4A0C-B0D7-99FC7A824D80}" type="pres">
      <dgm:prSet presAssocID="{5A9545CA-EFDB-4F45-A7FE-08C70C577D16}" presName="composite" presStyleCnt="0"/>
      <dgm:spPr/>
    </dgm:pt>
    <dgm:pt modelId="{71134C38-4992-47F8-B9D1-C65AB29D84AB}" type="pres">
      <dgm:prSet presAssocID="{5A9545CA-EFDB-4F45-A7FE-08C70C577D16}" presName="parTx" presStyleLbl="alignNode1" presStyleIdx="3" presStyleCnt="4">
        <dgm:presLayoutVars>
          <dgm:chMax val="0"/>
          <dgm:chPref val="0"/>
          <dgm:bulletEnabled val="1"/>
        </dgm:presLayoutVars>
      </dgm:prSet>
      <dgm:spPr/>
    </dgm:pt>
    <dgm:pt modelId="{562A51A2-50AC-48B1-A5B1-485075C6E75F}" type="pres">
      <dgm:prSet presAssocID="{5A9545CA-EFDB-4F45-A7FE-08C70C577D16}" presName="desTx" presStyleLbl="alignAccFollowNode1" presStyleIdx="3" presStyleCnt="4">
        <dgm:presLayoutVars>
          <dgm:bulletEnabled val="1"/>
        </dgm:presLayoutVars>
      </dgm:prSet>
      <dgm:spPr/>
    </dgm:pt>
  </dgm:ptLst>
  <dgm:cxnLst>
    <dgm:cxn modelId="{6FAD3D04-5827-4FB5-BF32-4314F72730DF}" type="presOf" srcId="{D2DFF193-F351-4856-B63D-E69CF6904978}" destId="{61EF35A3-6DC0-4039-85A2-429DF6BE326B}" srcOrd="0" destOrd="0" presId="urn:microsoft.com/office/officeart/2005/8/layout/hList1"/>
    <dgm:cxn modelId="{E157E718-A01B-4D39-BA4B-D9FD3C6C6BC9}" srcId="{D2DFF193-F351-4856-B63D-E69CF6904978}" destId="{DE53DEAC-9619-43B3-AFB1-D65D8AC1CC6F}" srcOrd="0" destOrd="0" parTransId="{6AA56988-2685-4447-A316-CBD4BFFB1581}" sibTransId="{0ACD0A8F-9B5A-4694-B0AD-6D770F3A02DC}"/>
    <dgm:cxn modelId="{E9F8293F-9D3C-461A-9152-A56E5A8E466A}" srcId="{D2DFF193-F351-4856-B63D-E69CF6904978}" destId="{61B8BDD7-FCA4-48EB-A4D8-0CB957384FE1}" srcOrd="1" destOrd="0" parTransId="{2F89AB7B-1CD8-4F5D-9D34-A7AB69141280}" sibTransId="{6D893325-B657-4279-93AB-6A0DC262E1D3}"/>
    <dgm:cxn modelId="{96ED8D63-6246-48B1-98DF-39B20AA8B338}" srcId="{935DC722-E529-41A9-B865-3B69DC0B8F47}" destId="{ACCC2A5D-2F71-4E4A-BE76-CB98E55ECDDF}" srcOrd="0" destOrd="0" parTransId="{152D673F-4476-4DF4-888A-D47A67CBE31F}" sibTransId="{6CE9CBF5-4487-4819-A228-BEC6DE2E463F}"/>
    <dgm:cxn modelId="{FBCDD164-248B-4351-987B-0229BB2B65B5}" srcId="{5A9545CA-EFDB-4F45-A7FE-08C70C577D16}" destId="{0C9E8957-8CF6-47DD-BAEE-38130C4611CC}" srcOrd="0" destOrd="0" parTransId="{D83B2716-070B-41CD-BE4A-F994BA1E5FC0}" sibTransId="{B530B9D8-6343-4C7F-9CFA-49619707A8A0}"/>
    <dgm:cxn modelId="{BFFDBA6A-FB0B-4AF0-A9F3-90D566DCF0CD}" type="presOf" srcId="{5C0590A6-42EC-485B-A76E-94E87A4B5533}" destId="{3212B1A3-713D-4EBB-885E-A56956A5D514}" srcOrd="0" destOrd="0" presId="urn:microsoft.com/office/officeart/2005/8/layout/hList1"/>
    <dgm:cxn modelId="{ECFC3783-EEBF-40F9-9DC7-619E90B4BE0D}" type="presOf" srcId="{DE53DEAC-9619-43B3-AFB1-D65D8AC1CC6F}" destId="{6225D16F-623E-4FA9-96DA-C92757280C67}" srcOrd="0" destOrd="0" presId="urn:microsoft.com/office/officeart/2005/8/layout/hList1"/>
    <dgm:cxn modelId="{F7B56389-60B4-4BE0-9009-3203628DD007}" srcId="{61B8BDD7-FCA4-48EB-A4D8-0CB957384FE1}" destId="{5C0590A6-42EC-485B-A76E-94E87A4B5533}" srcOrd="0" destOrd="0" parTransId="{7356DF18-7A27-4157-BA6B-65067B10777D}" sibTransId="{B714F64A-04B3-46C1-9518-563799619059}"/>
    <dgm:cxn modelId="{AC6BB799-A9F0-4600-9473-40F9FD1531BB}" type="presOf" srcId="{5A9545CA-EFDB-4F45-A7FE-08C70C577D16}" destId="{71134C38-4992-47F8-B9D1-C65AB29D84AB}" srcOrd="0" destOrd="0" presId="urn:microsoft.com/office/officeart/2005/8/layout/hList1"/>
    <dgm:cxn modelId="{797B74A7-C18A-4531-800F-A856F351979F}" srcId="{D2DFF193-F351-4856-B63D-E69CF6904978}" destId="{5A9545CA-EFDB-4F45-A7FE-08C70C577D16}" srcOrd="3" destOrd="0" parTransId="{AD62BFF5-1607-479E-9F6B-C8ADBA2771DF}" sibTransId="{DE0E9CCF-ABDC-4CC8-BEBB-C73C5DEF6D74}"/>
    <dgm:cxn modelId="{345AD0A7-CA89-4667-8541-D876BBB37F9F}" type="presOf" srcId="{935DC722-E529-41A9-B865-3B69DC0B8F47}" destId="{7093536D-D3EF-4F4D-8B97-49AB10538AA3}" srcOrd="0" destOrd="0" presId="urn:microsoft.com/office/officeart/2005/8/layout/hList1"/>
    <dgm:cxn modelId="{5445F7B2-E3A1-4DD5-8CFE-53772E778819}" type="presOf" srcId="{0C9E8957-8CF6-47DD-BAEE-38130C4611CC}" destId="{562A51A2-50AC-48B1-A5B1-485075C6E75F}" srcOrd="0" destOrd="0" presId="urn:microsoft.com/office/officeart/2005/8/layout/hList1"/>
    <dgm:cxn modelId="{64FB3ED8-8D86-4C80-A3F6-9EB59ED1A924}" srcId="{DE53DEAC-9619-43B3-AFB1-D65D8AC1CC6F}" destId="{CA1DD9F3-351F-47E0-AEFB-3601747B95A3}" srcOrd="0" destOrd="0" parTransId="{4643CED7-65A0-40DD-8FE3-4A3A5B208ED8}" sibTransId="{544CD977-A15A-41C0-AD5E-A873397D0141}"/>
    <dgm:cxn modelId="{61A09FE9-1315-4FC9-AF81-AF85A992E1B6}" type="presOf" srcId="{61B8BDD7-FCA4-48EB-A4D8-0CB957384FE1}" destId="{0564E0E1-837B-4379-A096-20EA030BD9D3}" srcOrd="0" destOrd="0" presId="urn:microsoft.com/office/officeart/2005/8/layout/hList1"/>
    <dgm:cxn modelId="{63A2BDEA-B7DC-4AD0-9F80-BD35470C53FA}" type="presOf" srcId="{ACCC2A5D-2F71-4E4A-BE76-CB98E55ECDDF}" destId="{8F13484B-4EE9-4CF8-85C7-F9CABBA48AF3}" srcOrd="0" destOrd="0" presId="urn:microsoft.com/office/officeart/2005/8/layout/hList1"/>
    <dgm:cxn modelId="{68B4EEFC-6D2D-4A04-AD08-680D95C0F0BE}" srcId="{D2DFF193-F351-4856-B63D-E69CF6904978}" destId="{935DC722-E529-41A9-B865-3B69DC0B8F47}" srcOrd="2" destOrd="0" parTransId="{FF0F7DF7-503C-498A-9030-52F96BD0A2DE}" sibTransId="{412740B6-A392-4D93-AA5D-C74D6DD88439}"/>
    <dgm:cxn modelId="{3AA680FE-3FF5-4E2A-8A7E-2B58982060D9}" type="presOf" srcId="{CA1DD9F3-351F-47E0-AEFB-3601747B95A3}" destId="{DD7215FF-BD4D-494A-85D5-1E9B90D88E8A}" srcOrd="0" destOrd="0" presId="urn:microsoft.com/office/officeart/2005/8/layout/hList1"/>
    <dgm:cxn modelId="{E342DBB7-F35E-4E36-B55A-9E16CDE5507E}" type="presParOf" srcId="{61EF35A3-6DC0-4039-85A2-429DF6BE326B}" destId="{4CBE343F-8AAD-44C3-8BEE-C0A63B55C7B1}" srcOrd="0" destOrd="0" presId="urn:microsoft.com/office/officeart/2005/8/layout/hList1"/>
    <dgm:cxn modelId="{31FA1CBD-EC59-4907-AA6A-9FEE273F4B6A}" type="presParOf" srcId="{4CBE343F-8AAD-44C3-8BEE-C0A63B55C7B1}" destId="{6225D16F-623E-4FA9-96DA-C92757280C67}" srcOrd="0" destOrd="0" presId="urn:microsoft.com/office/officeart/2005/8/layout/hList1"/>
    <dgm:cxn modelId="{2984E2E0-0DAA-471F-90A9-2EA51F632903}" type="presParOf" srcId="{4CBE343F-8AAD-44C3-8BEE-C0A63B55C7B1}" destId="{DD7215FF-BD4D-494A-85D5-1E9B90D88E8A}" srcOrd="1" destOrd="0" presId="urn:microsoft.com/office/officeart/2005/8/layout/hList1"/>
    <dgm:cxn modelId="{EFC25156-2016-472A-A1B0-E931463A7857}" type="presParOf" srcId="{61EF35A3-6DC0-4039-85A2-429DF6BE326B}" destId="{72B826DE-0461-4614-8FD2-60EC45AE5E43}" srcOrd="1" destOrd="0" presId="urn:microsoft.com/office/officeart/2005/8/layout/hList1"/>
    <dgm:cxn modelId="{0BDDE7FC-A20C-4F04-8FDD-1E6D2C8C6F4A}" type="presParOf" srcId="{61EF35A3-6DC0-4039-85A2-429DF6BE326B}" destId="{E8904BBF-2978-492F-8C8F-E420D1815E13}" srcOrd="2" destOrd="0" presId="urn:microsoft.com/office/officeart/2005/8/layout/hList1"/>
    <dgm:cxn modelId="{6B9E2911-D5C6-40CB-8D3F-AFCF31D6DE95}" type="presParOf" srcId="{E8904BBF-2978-492F-8C8F-E420D1815E13}" destId="{0564E0E1-837B-4379-A096-20EA030BD9D3}" srcOrd="0" destOrd="0" presId="urn:microsoft.com/office/officeart/2005/8/layout/hList1"/>
    <dgm:cxn modelId="{F883098D-9EA1-4B3C-8E6B-C9735266A396}" type="presParOf" srcId="{E8904BBF-2978-492F-8C8F-E420D1815E13}" destId="{3212B1A3-713D-4EBB-885E-A56956A5D514}" srcOrd="1" destOrd="0" presId="urn:microsoft.com/office/officeart/2005/8/layout/hList1"/>
    <dgm:cxn modelId="{E03268D6-12E0-46C0-8D7F-8463B89A4102}" type="presParOf" srcId="{61EF35A3-6DC0-4039-85A2-429DF6BE326B}" destId="{EA3E4960-62E8-4A87-9523-9E9169E78C14}" srcOrd="3" destOrd="0" presId="urn:microsoft.com/office/officeart/2005/8/layout/hList1"/>
    <dgm:cxn modelId="{AD0B012D-3DB6-404D-9BDA-A4D7D09B9524}" type="presParOf" srcId="{61EF35A3-6DC0-4039-85A2-429DF6BE326B}" destId="{5F1E258E-3E43-43C6-8D85-0B2DE6D3CD4E}" srcOrd="4" destOrd="0" presId="urn:microsoft.com/office/officeart/2005/8/layout/hList1"/>
    <dgm:cxn modelId="{C97F230F-B120-4171-B7A7-EC42652E6C47}" type="presParOf" srcId="{5F1E258E-3E43-43C6-8D85-0B2DE6D3CD4E}" destId="{7093536D-D3EF-4F4D-8B97-49AB10538AA3}" srcOrd="0" destOrd="0" presId="urn:microsoft.com/office/officeart/2005/8/layout/hList1"/>
    <dgm:cxn modelId="{2FD61E91-69E5-4168-8155-483A7DF5BAEC}" type="presParOf" srcId="{5F1E258E-3E43-43C6-8D85-0B2DE6D3CD4E}" destId="{8F13484B-4EE9-4CF8-85C7-F9CABBA48AF3}" srcOrd="1" destOrd="0" presId="urn:microsoft.com/office/officeart/2005/8/layout/hList1"/>
    <dgm:cxn modelId="{DA4058E6-6CCF-43F3-9EB3-C840D0E0A315}" type="presParOf" srcId="{61EF35A3-6DC0-4039-85A2-429DF6BE326B}" destId="{0211ACE6-CCE0-4281-93E9-B51683CB538D}" srcOrd="5" destOrd="0" presId="urn:microsoft.com/office/officeart/2005/8/layout/hList1"/>
    <dgm:cxn modelId="{0E5DD7D0-492A-4C80-B9AF-2EA0EE90FA86}" type="presParOf" srcId="{61EF35A3-6DC0-4039-85A2-429DF6BE326B}" destId="{21A62C6A-8C92-4A0C-B0D7-99FC7A824D80}" srcOrd="6" destOrd="0" presId="urn:microsoft.com/office/officeart/2005/8/layout/hList1"/>
    <dgm:cxn modelId="{BD5681E4-F06A-471C-802B-A232458DA2A9}" type="presParOf" srcId="{21A62C6A-8C92-4A0C-B0D7-99FC7A824D80}" destId="{71134C38-4992-47F8-B9D1-C65AB29D84AB}" srcOrd="0" destOrd="0" presId="urn:microsoft.com/office/officeart/2005/8/layout/hList1"/>
    <dgm:cxn modelId="{AD9B1BC2-0A63-49F5-98A9-F5A939FD34FE}" type="presParOf" srcId="{21A62C6A-8C92-4A0C-B0D7-99FC7A824D80}" destId="{562A51A2-50AC-48B1-A5B1-485075C6E7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C3B9E5-8FB9-4B5F-8E40-60B4E891DADC}"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en-US"/>
        </a:p>
      </dgm:t>
    </dgm:pt>
    <dgm:pt modelId="{C0483AF8-B629-4B2F-AAF6-6030FB13CA44}">
      <dgm:prSet phldrT="[Text]"/>
      <dgm:spPr/>
      <dgm:t>
        <a:bodyPr/>
        <a:lstStyle/>
        <a:p>
          <a:r>
            <a:rPr lang="en-US" dirty="0"/>
            <a:t>Organizations and systems can </a:t>
          </a:r>
          <a:r>
            <a:rPr lang="en-US" b="1" dirty="0"/>
            <a:t>unintentionally</a:t>
          </a:r>
          <a:r>
            <a:rPr lang="en-US" dirty="0"/>
            <a:t> re-traumatize those receiving services and the individuals who work there</a:t>
          </a:r>
        </a:p>
      </dgm:t>
    </dgm:pt>
    <dgm:pt modelId="{1ACAB679-9796-4F71-A8DB-18E80FDBA75E}" type="parTrans" cxnId="{DCA7DEC5-139E-49C7-8385-DBF642DD1549}">
      <dgm:prSet/>
      <dgm:spPr/>
      <dgm:t>
        <a:bodyPr/>
        <a:lstStyle/>
        <a:p>
          <a:endParaRPr lang="en-US"/>
        </a:p>
      </dgm:t>
    </dgm:pt>
    <dgm:pt modelId="{C9C42E5E-B70F-4F54-AC8F-E3520A22218F}" type="sibTrans" cxnId="{DCA7DEC5-139E-49C7-8385-DBF642DD1549}">
      <dgm:prSet/>
      <dgm:spPr/>
      <dgm:t>
        <a:bodyPr/>
        <a:lstStyle/>
        <a:p>
          <a:endParaRPr lang="en-US"/>
        </a:p>
      </dgm:t>
    </dgm:pt>
    <dgm:pt modelId="{85B848C6-149F-4378-929A-8A0C95336055}">
      <dgm:prSet/>
      <dgm:spPr/>
      <dgm:t>
        <a:bodyPr/>
        <a:lstStyle/>
        <a:p>
          <a:r>
            <a:rPr lang="en-US" dirty="0"/>
            <a:t>Interaction, procedure or something in the physical environment that </a:t>
          </a:r>
          <a:r>
            <a:rPr lang="en-US" b="1" dirty="0"/>
            <a:t>replicates someone's trauma </a:t>
          </a:r>
          <a:r>
            <a:rPr lang="en-US" dirty="0"/>
            <a:t>literally or symbolically</a:t>
          </a:r>
        </a:p>
      </dgm:t>
    </dgm:pt>
    <dgm:pt modelId="{9D5495E1-A277-4E85-BFF8-61F078F7233A}" type="parTrans" cxnId="{73318657-B3BC-4975-BE50-474902A02B70}">
      <dgm:prSet/>
      <dgm:spPr/>
      <dgm:t>
        <a:bodyPr/>
        <a:lstStyle/>
        <a:p>
          <a:endParaRPr lang="en-US"/>
        </a:p>
      </dgm:t>
    </dgm:pt>
    <dgm:pt modelId="{29227F8F-531F-4D05-9B29-6F1D290F1732}" type="sibTrans" cxnId="{73318657-B3BC-4975-BE50-474902A02B70}">
      <dgm:prSet/>
      <dgm:spPr/>
      <dgm:t>
        <a:bodyPr/>
        <a:lstStyle/>
        <a:p>
          <a:endParaRPr lang="en-US"/>
        </a:p>
      </dgm:t>
    </dgm:pt>
    <dgm:pt modelId="{5ED22726-9C61-4744-B7D2-3C8E8A89DA7A}">
      <dgm:prSet custT="1"/>
      <dgm:spPr/>
      <dgm:t>
        <a:bodyPr/>
        <a:lstStyle/>
        <a:p>
          <a:r>
            <a:rPr lang="en-US" sz="2400" dirty="0"/>
            <a:t>Triggers emotions or thoughts associated with original experience</a:t>
          </a:r>
        </a:p>
      </dgm:t>
    </dgm:pt>
    <dgm:pt modelId="{EED489B9-C165-4DF4-BF69-4440503A440E}" type="parTrans" cxnId="{551EEA1F-9636-44B1-8CB9-4DB3244EA833}">
      <dgm:prSet/>
      <dgm:spPr/>
      <dgm:t>
        <a:bodyPr/>
        <a:lstStyle/>
        <a:p>
          <a:endParaRPr lang="en-US"/>
        </a:p>
      </dgm:t>
    </dgm:pt>
    <dgm:pt modelId="{01BA1F5D-0FF9-4835-8643-99447C998EBF}" type="sibTrans" cxnId="{551EEA1F-9636-44B1-8CB9-4DB3244EA833}">
      <dgm:prSet/>
      <dgm:spPr/>
      <dgm:t>
        <a:bodyPr/>
        <a:lstStyle/>
        <a:p>
          <a:endParaRPr lang="en-US"/>
        </a:p>
      </dgm:t>
    </dgm:pt>
    <dgm:pt modelId="{D4088E9B-B11C-4A9C-9225-6CBCA87DBF41}" type="pres">
      <dgm:prSet presAssocID="{B9C3B9E5-8FB9-4B5F-8E40-60B4E891DADC}" presName="diagram" presStyleCnt="0">
        <dgm:presLayoutVars>
          <dgm:dir/>
          <dgm:resizeHandles val="exact"/>
        </dgm:presLayoutVars>
      </dgm:prSet>
      <dgm:spPr/>
    </dgm:pt>
    <dgm:pt modelId="{F59E6715-5DB2-4362-997D-8C6857B687AD}" type="pres">
      <dgm:prSet presAssocID="{C0483AF8-B629-4B2F-AAF6-6030FB13CA44}" presName="node" presStyleLbl="node1" presStyleIdx="0" presStyleCnt="3" custScaleX="88263">
        <dgm:presLayoutVars>
          <dgm:bulletEnabled val="1"/>
        </dgm:presLayoutVars>
      </dgm:prSet>
      <dgm:spPr/>
    </dgm:pt>
    <dgm:pt modelId="{31DB97A8-B9B5-410A-9C59-23F1CBD348AE}" type="pres">
      <dgm:prSet presAssocID="{C9C42E5E-B70F-4F54-AC8F-E3520A22218F}" presName="sibTrans" presStyleCnt="0"/>
      <dgm:spPr/>
    </dgm:pt>
    <dgm:pt modelId="{7E4C80C1-B007-4940-B746-B941CC5B8180}" type="pres">
      <dgm:prSet presAssocID="{85B848C6-149F-4378-929A-8A0C95336055}" presName="node" presStyleLbl="node1" presStyleIdx="1" presStyleCnt="3" custScaleX="85068">
        <dgm:presLayoutVars>
          <dgm:bulletEnabled val="1"/>
        </dgm:presLayoutVars>
      </dgm:prSet>
      <dgm:spPr/>
    </dgm:pt>
    <dgm:pt modelId="{47800FDD-EBA5-493A-916F-4B27A0A764F9}" type="pres">
      <dgm:prSet presAssocID="{29227F8F-531F-4D05-9B29-6F1D290F1732}" presName="sibTrans" presStyleCnt="0"/>
      <dgm:spPr/>
    </dgm:pt>
    <dgm:pt modelId="{149E09D5-E3BE-4940-AE66-E4484D07D6F6}" type="pres">
      <dgm:prSet presAssocID="{5ED22726-9C61-4744-B7D2-3C8E8A89DA7A}" presName="node" presStyleLbl="node1" presStyleIdx="2" presStyleCnt="3" custScaleX="80382">
        <dgm:presLayoutVars>
          <dgm:bulletEnabled val="1"/>
        </dgm:presLayoutVars>
      </dgm:prSet>
      <dgm:spPr/>
    </dgm:pt>
  </dgm:ptLst>
  <dgm:cxnLst>
    <dgm:cxn modelId="{A13DE00A-5563-49D4-AA07-B2F380B8AD0A}" type="presOf" srcId="{5ED22726-9C61-4744-B7D2-3C8E8A89DA7A}" destId="{149E09D5-E3BE-4940-AE66-E4484D07D6F6}" srcOrd="0" destOrd="0" presId="urn:microsoft.com/office/officeart/2005/8/layout/default"/>
    <dgm:cxn modelId="{0B340E1D-925E-4B77-9C62-A2A19FC97ACC}" type="presOf" srcId="{B9C3B9E5-8FB9-4B5F-8E40-60B4E891DADC}" destId="{D4088E9B-B11C-4A9C-9225-6CBCA87DBF41}" srcOrd="0" destOrd="0" presId="urn:microsoft.com/office/officeart/2005/8/layout/default"/>
    <dgm:cxn modelId="{551EEA1F-9636-44B1-8CB9-4DB3244EA833}" srcId="{B9C3B9E5-8FB9-4B5F-8E40-60B4E891DADC}" destId="{5ED22726-9C61-4744-B7D2-3C8E8A89DA7A}" srcOrd="2" destOrd="0" parTransId="{EED489B9-C165-4DF4-BF69-4440503A440E}" sibTransId="{01BA1F5D-0FF9-4835-8643-99447C998EBF}"/>
    <dgm:cxn modelId="{89AF1555-AE47-4E8F-9B04-09F980531900}" type="presOf" srcId="{85B848C6-149F-4378-929A-8A0C95336055}" destId="{7E4C80C1-B007-4940-B746-B941CC5B8180}" srcOrd="0" destOrd="0" presId="urn:microsoft.com/office/officeart/2005/8/layout/default"/>
    <dgm:cxn modelId="{73318657-B3BC-4975-BE50-474902A02B70}" srcId="{B9C3B9E5-8FB9-4B5F-8E40-60B4E891DADC}" destId="{85B848C6-149F-4378-929A-8A0C95336055}" srcOrd="1" destOrd="0" parTransId="{9D5495E1-A277-4E85-BFF8-61F078F7233A}" sibTransId="{29227F8F-531F-4D05-9B29-6F1D290F1732}"/>
    <dgm:cxn modelId="{DCA7DEC5-139E-49C7-8385-DBF642DD1549}" srcId="{B9C3B9E5-8FB9-4B5F-8E40-60B4E891DADC}" destId="{C0483AF8-B629-4B2F-AAF6-6030FB13CA44}" srcOrd="0" destOrd="0" parTransId="{1ACAB679-9796-4F71-A8DB-18E80FDBA75E}" sibTransId="{C9C42E5E-B70F-4F54-AC8F-E3520A22218F}"/>
    <dgm:cxn modelId="{9BB895ED-16F6-43E9-A704-C86843D93B22}" type="presOf" srcId="{C0483AF8-B629-4B2F-AAF6-6030FB13CA44}" destId="{F59E6715-5DB2-4362-997D-8C6857B687AD}" srcOrd="0" destOrd="0" presId="urn:microsoft.com/office/officeart/2005/8/layout/default"/>
    <dgm:cxn modelId="{A72EE167-AF80-406C-9235-BEADEB19848C}" type="presParOf" srcId="{D4088E9B-B11C-4A9C-9225-6CBCA87DBF41}" destId="{F59E6715-5DB2-4362-997D-8C6857B687AD}" srcOrd="0" destOrd="0" presId="urn:microsoft.com/office/officeart/2005/8/layout/default"/>
    <dgm:cxn modelId="{CECF11AF-9DA7-48F3-B5E9-0647B10EB15F}" type="presParOf" srcId="{D4088E9B-B11C-4A9C-9225-6CBCA87DBF41}" destId="{31DB97A8-B9B5-410A-9C59-23F1CBD348AE}" srcOrd="1" destOrd="0" presId="urn:microsoft.com/office/officeart/2005/8/layout/default"/>
    <dgm:cxn modelId="{A387C5DB-154F-470D-8351-F5AB66D8F3EB}" type="presParOf" srcId="{D4088E9B-B11C-4A9C-9225-6CBCA87DBF41}" destId="{7E4C80C1-B007-4940-B746-B941CC5B8180}" srcOrd="2" destOrd="0" presId="urn:microsoft.com/office/officeart/2005/8/layout/default"/>
    <dgm:cxn modelId="{14A764A7-D2C6-4D40-A391-C4736EBEFAB1}" type="presParOf" srcId="{D4088E9B-B11C-4A9C-9225-6CBCA87DBF41}" destId="{47800FDD-EBA5-493A-916F-4B27A0A764F9}" srcOrd="3" destOrd="0" presId="urn:microsoft.com/office/officeart/2005/8/layout/default"/>
    <dgm:cxn modelId="{D4402BB5-9EDD-4A5E-AD8A-D8E60FFFC90A}" type="presParOf" srcId="{D4088E9B-B11C-4A9C-9225-6CBCA87DBF41}" destId="{149E09D5-E3BE-4940-AE66-E4484D07D6F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2A04B9-03E5-4959-A014-1DEEBB55D188}" type="doc">
      <dgm:prSet loTypeId="urn:microsoft.com/office/officeart/2005/8/layout/venn1" loCatId="relationship" qsTypeId="urn:microsoft.com/office/officeart/2005/8/quickstyle/simple1" qsCatId="simple" csTypeId="urn:microsoft.com/office/officeart/2005/8/colors/accent6_2" csCatId="accent6" phldr="1"/>
      <dgm:spPr/>
      <dgm:t>
        <a:bodyPr/>
        <a:lstStyle/>
        <a:p>
          <a:endParaRPr lang="en-US"/>
        </a:p>
      </dgm:t>
    </dgm:pt>
    <dgm:pt modelId="{62A3F058-7AC1-4EB9-B342-C9DC9A9DC6B0}">
      <dgm:prSet phldrT="[Text]" phldr="0" custT="1"/>
      <dgm:spPr/>
      <dgm:t>
        <a:bodyPr/>
        <a:lstStyle/>
        <a:p>
          <a:pPr algn="ctr" rtl="0">
            <a:lnSpc>
              <a:spcPct val="90000"/>
            </a:lnSpc>
          </a:pPr>
          <a:r>
            <a:rPr lang="en-US" sz="2400" dirty="0">
              <a:solidFill>
                <a:schemeClr val="tx1"/>
              </a:solidFill>
            </a:rPr>
            <a:t>Cultural, Historical and Gender</a:t>
          </a:r>
          <a:r>
            <a:rPr lang="en-US" sz="2400" dirty="0">
              <a:solidFill>
                <a:schemeClr val="tx1"/>
              </a:solidFill>
              <a:latin typeface="Arial" panose="020B0604020202020204"/>
              <a:cs typeface="Arial" panose="020B0604020202020204"/>
            </a:rPr>
            <a:t> Issues</a:t>
          </a:r>
          <a:endParaRPr lang="en-US" sz="2400" dirty="0">
            <a:solidFill>
              <a:schemeClr val="tx1"/>
            </a:solidFill>
            <a:latin typeface="Calibri Light"/>
            <a:cs typeface="Calibri Light"/>
          </a:endParaRPr>
        </a:p>
      </dgm:t>
    </dgm:pt>
    <dgm:pt modelId="{2C247268-15AB-4A06-8FDE-6DFB8290778F}" type="parTrans" cxnId="{B45D728E-34FC-4154-ABB6-AD9435990B89}">
      <dgm:prSet/>
      <dgm:spPr/>
      <dgm:t>
        <a:bodyPr/>
        <a:lstStyle/>
        <a:p>
          <a:endParaRPr lang="en-US"/>
        </a:p>
      </dgm:t>
    </dgm:pt>
    <dgm:pt modelId="{2D386014-516D-42F1-B5C8-F15AEAD14900}" type="sibTrans" cxnId="{B45D728E-34FC-4154-ABB6-AD9435990B89}">
      <dgm:prSet/>
      <dgm:spPr/>
      <dgm:t>
        <a:bodyPr/>
        <a:lstStyle/>
        <a:p>
          <a:endParaRPr lang="en-US"/>
        </a:p>
      </dgm:t>
    </dgm:pt>
    <dgm:pt modelId="{384B7193-3936-46F7-BDD2-C5A3434691CB}">
      <dgm:prSet phldr="0" custT="1"/>
      <dgm:spPr/>
      <dgm:t>
        <a:bodyPr/>
        <a:lstStyle/>
        <a:p>
          <a:pPr algn="ctr" rtl="0">
            <a:lnSpc>
              <a:spcPct val="90000"/>
            </a:lnSpc>
          </a:pPr>
          <a:r>
            <a:rPr lang="en-US" sz="2400" dirty="0"/>
            <a:t>Safety</a:t>
          </a:r>
        </a:p>
      </dgm:t>
    </dgm:pt>
    <dgm:pt modelId="{5F026FD1-A71B-464A-A7C2-BDE8B292C804}" type="parTrans" cxnId="{C1C32863-A1E0-46AF-A00A-B2831BDA6451}">
      <dgm:prSet/>
      <dgm:spPr/>
      <dgm:t>
        <a:bodyPr/>
        <a:lstStyle/>
        <a:p>
          <a:endParaRPr lang="en-US"/>
        </a:p>
      </dgm:t>
    </dgm:pt>
    <dgm:pt modelId="{F04AA016-EA5B-41DB-B1EE-172A0973E94E}" type="sibTrans" cxnId="{C1C32863-A1E0-46AF-A00A-B2831BDA6451}">
      <dgm:prSet/>
      <dgm:spPr/>
      <dgm:t>
        <a:bodyPr/>
        <a:lstStyle/>
        <a:p>
          <a:endParaRPr lang="en-US"/>
        </a:p>
      </dgm:t>
    </dgm:pt>
    <dgm:pt modelId="{4ECC3064-8772-45DE-9FD4-7D4BADB5C510}">
      <dgm:prSet phldr="0" custT="1"/>
      <dgm:spPr/>
      <dgm:t>
        <a:bodyPr/>
        <a:lstStyle/>
        <a:p>
          <a:pPr algn="ctr">
            <a:lnSpc>
              <a:spcPct val="90000"/>
            </a:lnSpc>
          </a:pPr>
          <a:r>
            <a:rPr lang="en-US" sz="2400" dirty="0"/>
            <a:t>Trustworthiness and Transparency</a:t>
          </a:r>
        </a:p>
      </dgm:t>
    </dgm:pt>
    <dgm:pt modelId="{0653C963-6A6B-4716-B473-8008BCE9826A}" type="parTrans" cxnId="{A52926EF-182F-40A0-B1F4-6F2FCC7A2C96}">
      <dgm:prSet/>
      <dgm:spPr/>
      <dgm:t>
        <a:bodyPr/>
        <a:lstStyle/>
        <a:p>
          <a:endParaRPr lang="en-US"/>
        </a:p>
      </dgm:t>
    </dgm:pt>
    <dgm:pt modelId="{98FC35F9-B108-41BF-BD48-C05A589AD4D3}" type="sibTrans" cxnId="{A52926EF-182F-40A0-B1F4-6F2FCC7A2C96}">
      <dgm:prSet/>
      <dgm:spPr/>
      <dgm:t>
        <a:bodyPr/>
        <a:lstStyle/>
        <a:p>
          <a:endParaRPr lang="en-US"/>
        </a:p>
      </dgm:t>
    </dgm:pt>
    <dgm:pt modelId="{5D7B501D-9F2F-4FBA-A9F0-A07B69A3E6A6}">
      <dgm:prSet phldr="0" custT="1"/>
      <dgm:spPr/>
      <dgm:t>
        <a:bodyPr/>
        <a:lstStyle/>
        <a:p>
          <a:pPr algn="ctr">
            <a:lnSpc>
              <a:spcPct val="90000"/>
            </a:lnSpc>
          </a:pPr>
          <a:r>
            <a:rPr lang="en-US" sz="2400" dirty="0"/>
            <a:t>Peer Support</a:t>
          </a:r>
        </a:p>
      </dgm:t>
    </dgm:pt>
    <dgm:pt modelId="{B815FB5C-BA08-48F6-B02C-6C217ADB4914}" type="parTrans" cxnId="{2F06A2BB-3EB6-47B5-B04B-6DA022D960A2}">
      <dgm:prSet/>
      <dgm:spPr/>
      <dgm:t>
        <a:bodyPr/>
        <a:lstStyle/>
        <a:p>
          <a:endParaRPr lang="en-US"/>
        </a:p>
      </dgm:t>
    </dgm:pt>
    <dgm:pt modelId="{6C87E4D5-14DD-4A4E-A476-318DB048B7AB}" type="sibTrans" cxnId="{2F06A2BB-3EB6-47B5-B04B-6DA022D960A2}">
      <dgm:prSet/>
      <dgm:spPr/>
      <dgm:t>
        <a:bodyPr/>
        <a:lstStyle/>
        <a:p>
          <a:endParaRPr lang="en-US"/>
        </a:p>
      </dgm:t>
    </dgm:pt>
    <dgm:pt modelId="{24C8F2C5-B41A-48A6-8751-46C236D62227}">
      <dgm:prSet phldr="0" custT="1"/>
      <dgm:spPr/>
      <dgm:t>
        <a:bodyPr/>
        <a:lstStyle/>
        <a:p>
          <a:pPr algn="ctr">
            <a:lnSpc>
              <a:spcPct val="90000"/>
            </a:lnSpc>
          </a:pPr>
          <a:r>
            <a:rPr lang="en-US" sz="2400" dirty="0"/>
            <a:t>Collaboration  and Mutuality</a:t>
          </a:r>
        </a:p>
      </dgm:t>
    </dgm:pt>
    <dgm:pt modelId="{2C3DFCEF-7712-4509-979F-BEBD3067764E}" type="parTrans" cxnId="{69041EDA-EB40-4FA1-B3EB-4BD0A2AC199B}">
      <dgm:prSet/>
      <dgm:spPr/>
      <dgm:t>
        <a:bodyPr/>
        <a:lstStyle/>
        <a:p>
          <a:endParaRPr lang="en-US"/>
        </a:p>
      </dgm:t>
    </dgm:pt>
    <dgm:pt modelId="{09801B82-A207-43E9-A50B-F600F270E42B}" type="sibTrans" cxnId="{69041EDA-EB40-4FA1-B3EB-4BD0A2AC199B}">
      <dgm:prSet/>
      <dgm:spPr/>
      <dgm:t>
        <a:bodyPr/>
        <a:lstStyle/>
        <a:p>
          <a:endParaRPr lang="en-US"/>
        </a:p>
      </dgm:t>
    </dgm:pt>
    <dgm:pt modelId="{601DAC3C-2AE0-441A-8679-FCD72DEE923D}">
      <dgm:prSet phldr="0" custT="1"/>
      <dgm:spPr/>
      <dgm:t>
        <a:bodyPr/>
        <a:lstStyle/>
        <a:p>
          <a:pPr algn="ctr">
            <a:lnSpc>
              <a:spcPct val="90000"/>
            </a:lnSpc>
          </a:pPr>
          <a:r>
            <a:rPr lang="en-US" sz="2400" dirty="0"/>
            <a:t>Empowerment, Voice and Choice</a:t>
          </a:r>
        </a:p>
      </dgm:t>
    </dgm:pt>
    <dgm:pt modelId="{55308347-C88C-4E0D-8CC4-A5C728B73D0D}" type="parTrans" cxnId="{E3F12266-8AA9-438E-8E06-5A8C1A64A1A6}">
      <dgm:prSet/>
      <dgm:spPr/>
      <dgm:t>
        <a:bodyPr/>
        <a:lstStyle/>
        <a:p>
          <a:endParaRPr lang="en-US"/>
        </a:p>
      </dgm:t>
    </dgm:pt>
    <dgm:pt modelId="{471727A0-4D1C-4FBE-93AF-66C3BBCD1F41}" type="sibTrans" cxnId="{E3F12266-8AA9-438E-8E06-5A8C1A64A1A6}">
      <dgm:prSet/>
      <dgm:spPr/>
      <dgm:t>
        <a:bodyPr/>
        <a:lstStyle/>
        <a:p>
          <a:endParaRPr lang="en-US"/>
        </a:p>
      </dgm:t>
    </dgm:pt>
    <dgm:pt modelId="{A8105AAD-C863-441B-AC97-161E33CD136C}" type="pres">
      <dgm:prSet presAssocID="{FD2A04B9-03E5-4959-A014-1DEEBB55D188}" presName="compositeShape" presStyleCnt="0">
        <dgm:presLayoutVars>
          <dgm:chMax val="7"/>
          <dgm:dir/>
          <dgm:resizeHandles val="exact"/>
        </dgm:presLayoutVars>
      </dgm:prSet>
      <dgm:spPr/>
    </dgm:pt>
    <dgm:pt modelId="{A2CB1C4B-241F-48E2-BFDB-4B3BB9BE7E77}" type="pres">
      <dgm:prSet presAssocID="{384B7193-3936-46F7-BDD2-C5A3434691CB}" presName="circ1" presStyleLbl="vennNode1" presStyleIdx="0" presStyleCnt="6"/>
      <dgm:spPr/>
    </dgm:pt>
    <dgm:pt modelId="{0235C323-AE17-48CE-9394-43D9E3485E96}" type="pres">
      <dgm:prSet presAssocID="{384B7193-3936-46F7-BDD2-C5A3434691CB}" presName="circ1Tx" presStyleLbl="revTx" presStyleIdx="0" presStyleCnt="0">
        <dgm:presLayoutVars>
          <dgm:chMax val="0"/>
          <dgm:chPref val="0"/>
          <dgm:bulletEnabled val="1"/>
        </dgm:presLayoutVars>
      </dgm:prSet>
      <dgm:spPr/>
    </dgm:pt>
    <dgm:pt modelId="{22F56111-75CE-436D-975F-C6C66429A76A}" type="pres">
      <dgm:prSet presAssocID="{4ECC3064-8772-45DE-9FD4-7D4BADB5C510}" presName="circ2" presStyleLbl="vennNode1" presStyleIdx="1" presStyleCnt="6"/>
      <dgm:spPr/>
    </dgm:pt>
    <dgm:pt modelId="{FA9BCC99-5EA2-43FA-871E-3BAF8DDA800B}" type="pres">
      <dgm:prSet presAssocID="{4ECC3064-8772-45DE-9FD4-7D4BADB5C510}" presName="circ2Tx" presStyleLbl="revTx" presStyleIdx="0" presStyleCnt="0">
        <dgm:presLayoutVars>
          <dgm:chMax val="0"/>
          <dgm:chPref val="0"/>
          <dgm:bulletEnabled val="1"/>
        </dgm:presLayoutVars>
      </dgm:prSet>
      <dgm:spPr/>
    </dgm:pt>
    <dgm:pt modelId="{298FE00A-E271-4100-A834-3FFE34C60058}" type="pres">
      <dgm:prSet presAssocID="{5D7B501D-9F2F-4FBA-A9F0-A07B69A3E6A6}" presName="circ3" presStyleLbl="vennNode1" presStyleIdx="2" presStyleCnt="6"/>
      <dgm:spPr/>
    </dgm:pt>
    <dgm:pt modelId="{F20F240A-CDE7-4E6D-89AC-8F3DF284BE8D}" type="pres">
      <dgm:prSet presAssocID="{5D7B501D-9F2F-4FBA-A9F0-A07B69A3E6A6}" presName="circ3Tx" presStyleLbl="revTx" presStyleIdx="0" presStyleCnt="0">
        <dgm:presLayoutVars>
          <dgm:chMax val="0"/>
          <dgm:chPref val="0"/>
          <dgm:bulletEnabled val="1"/>
        </dgm:presLayoutVars>
      </dgm:prSet>
      <dgm:spPr/>
    </dgm:pt>
    <dgm:pt modelId="{60F38FF0-E518-456A-BF0A-98F07EC56531}" type="pres">
      <dgm:prSet presAssocID="{24C8F2C5-B41A-48A6-8751-46C236D62227}" presName="circ4" presStyleLbl="vennNode1" presStyleIdx="3" presStyleCnt="6"/>
      <dgm:spPr/>
    </dgm:pt>
    <dgm:pt modelId="{AA13FD06-F709-4408-8659-77ABA9FAF9E2}" type="pres">
      <dgm:prSet presAssocID="{24C8F2C5-B41A-48A6-8751-46C236D62227}" presName="circ4Tx" presStyleLbl="revTx" presStyleIdx="0" presStyleCnt="0" custScaleX="112295" custLinFactNeighborX="1230" custLinFactNeighborY="-19090">
        <dgm:presLayoutVars>
          <dgm:chMax val="0"/>
          <dgm:chPref val="0"/>
          <dgm:bulletEnabled val="1"/>
        </dgm:presLayoutVars>
      </dgm:prSet>
      <dgm:spPr/>
    </dgm:pt>
    <dgm:pt modelId="{861F4A98-B0BA-434A-A94B-71A0C457F6D4}" type="pres">
      <dgm:prSet presAssocID="{601DAC3C-2AE0-441A-8679-FCD72DEE923D}" presName="circ5" presStyleLbl="vennNode1" presStyleIdx="4" presStyleCnt="6"/>
      <dgm:spPr/>
    </dgm:pt>
    <dgm:pt modelId="{8616D1A8-604C-45BE-94A2-816D175747DA}" type="pres">
      <dgm:prSet presAssocID="{601DAC3C-2AE0-441A-8679-FCD72DEE923D}" presName="circ5Tx" presStyleLbl="revTx" presStyleIdx="0" presStyleCnt="0">
        <dgm:presLayoutVars>
          <dgm:chMax val="0"/>
          <dgm:chPref val="0"/>
          <dgm:bulletEnabled val="1"/>
        </dgm:presLayoutVars>
      </dgm:prSet>
      <dgm:spPr/>
    </dgm:pt>
    <dgm:pt modelId="{0C5D3DCE-74D5-496A-A04D-6C98F96D78E1}" type="pres">
      <dgm:prSet presAssocID="{62A3F058-7AC1-4EB9-B342-C9DC9A9DC6B0}" presName="circ6" presStyleLbl="vennNode1" presStyleIdx="5" presStyleCnt="6"/>
      <dgm:spPr/>
    </dgm:pt>
    <dgm:pt modelId="{B634A688-9A19-4BC9-9A42-129FD16F235A}" type="pres">
      <dgm:prSet presAssocID="{62A3F058-7AC1-4EB9-B342-C9DC9A9DC6B0}" presName="circ6Tx" presStyleLbl="revTx" presStyleIdx="0" presStyleCnt="0">
        <dgm:presLayoutVars>
          <dgm:chMax val="0"/>
          <dgm:chPref val="0"/>
          <dgm:bulletEnabled val="1"/>
        </dgm:presLayoutVars>
      </dgm:prSet>
      <dgm:spPr/>
    </dgm:pt>
  </dgm:ptLst>
  <dgm:cxnLst>
    <dgm:cxn modelId="{9122FF16-F62F-4152-95AB-0A544B7F6137}" type="presOf" srcId="{601DAC3C-2AE0-441A-8679-FCD72DEE923D}" destId="{8616D1A8-604C-45BE-94A2-816D175747DA}" srcOrd="0" destOrd="0" presId="urn:microsoft.com/office/officeart/2005/8/layout/venn1"/>
    <dgm:cxn modelId="{01130927-E8E3-4B9C-B2DE-80F2CC2E2C7A}" type="presOf" srcId="{5D7B501D-9F2F-4FBA-A9F0-A07B69A3E6A6}" destId="{F20F240A-CDE7-4E6D-89AC-8F3DF284BE8D}" srcOrd="0" destOrd="0" presId="urn:microsoft.com/office/officeart/2005/8/layout/venn1"/>
    <dgm:cxn modelId="{878C1E5D-655E-477C-98B0-9F2F2D3B528D}" type="presOf" srcId="{24C8F2C5-B41A-48A6-8751-46C236D62227}" destId="{AA13FD06-F709-4408-8659-77ABA9FAF9E2}" srcOrd="0" destOrd="0" presId="urn:microsoft.com/office/officeart/2005/8/layout/venn1"/>
    <dgm:cxn modelId="{C1C32863-A1E0-46AF-A00A-B2831BDA6451}" srcId="{FD2A04B9-03E5-4959-A014-1DEEBB55D188}" destId="{384B7193-3936-46F7-BDD2-C5A3434691CB}" srcOrd="0" destOrd="0" parTransId="{5F026FD1-A71B-464A-A7C2-BDE8B292C804}" sibTransId="{F04AA016-EA5B-41DB-B1EE-172A0973E94E}"/>
    <dgm:cxn modelId="{C3C56A43-77BD-4F82-BD88-65E536C5410D}" type="presOf" srcId="{FD2A04B9-03E5-4959-A014-1DEEBB55D188}" destId="{A8105AAD-C863-441B-AC97-161E33CD136C}" srcOrd="0" destOrd="0" presId="urn:microsoft.com/office/officeart/2005/8/layout/venn1"/>
    <dgm:cxn modelId="{E3F12266-8AA9-438E-8E06-5A8C1A64A1A6}" srcId="{FD2A04B9-03E5-4959-A014-1DEEBB55D188}" destId="{601DAC3C-2AE0-441A-8679-FCD72DEE923D}" srcOrd="4" destOrd="0" parTransId="{55308347-C88C-4E0D-8CC4-A5C728B73D0D}" sibTransId="{471727A0-4D1C-4FBE-93AF-66C3BBCD1F41}"/>
    <dgm:cxn modelId="{ABC22C53-CB7B-48EC-8B4B-DF31CF169783}" type="presOf" srcId="{62A3F058-7AC1-4EB9-B342-C9DC9A9DC6B0}" destId="{B634A688-9A19-4BC9-9A42-129FD16F235A}" srcOrd="0" destOrd="0" presId="urn:microsoft.com/office/officeart/2005/8/layout/venn1"/>
    <dgm:cxn modelId="{B45D728E-34FC-4154-ABB6-AD9435990B89}" srcId="{FD2A04B9-03E5-4959-A014-1DEEBB55D188}" destId="{62A3F058-7AC1-4EB9-B342-C9DC9A9DC6B0}" srcOrd="5" destOrd="0" parTransId="{2C247268-15AB-4A06-8FDE-6DFB8290778F}" sibTransId="{2D386014-516D-42F1-B5C8-F15AEAD14900}"/>
    <dgm:cxn modelId="{56692792-4D84-4EF0-A9E1-33343C7C3DAC}" type="presOf" srcId="{384B7193-3936-46F7-BDD2-C5A3434691CB}" destId="{0235C323-AE17-48CE-9394-43D9E3485E96}" srcOrd="0" destOrd="0" presId="urn:microsoft.com/office/officeart/2005/8/layout/venn1"/>
    <dgm:cxn modelId="{2F06A2BB-3EB6-47B5-B04B-6DA022D960A2}" srcId="{FD2A04B9-03E5-4959-A014-1DEEBB55D188}" destId="{5D7B501D-9F2F-4FBA-A9F0-A07B69A3E6A6}" srcOrd="2" destOrd="0" parTransId="{B815FB5C-BA08-48F6-B02C-6C217ADB4914}" sibTransId="{6C87E4D5-14DD-4A4E-A476-318DB048B7AB}"/>
    <dgm:cxn modelId="{9700ABC5-25FF-49D3-84B5-BE718F825CF7}" type="presOf" srcId="{4ECC3064-8772-45DE-9FD4-7D4BADB5C510}" destId="{FA9BCC99-5EA2-43FA-871E-3BAF8DDA800B}" srcOrd="0" destOrd="0" presId="urn:microsoft.com/office/officeart/2005/8/layout/venn1"/>
    <dgm:cxn modelId="{69041EDA-EB40-4FA1-B3EB-4BD0A2AC199B}" srcId="{FD2A04B9-03E5-4959-A014-1DEEBB55D188}" destId="{24C8F2C5-B41A-48A6-8751-46C236D62227}" srcOrd="3" destOrd="0" parTransId="{2C3DFCEF-7712-4509-979F-BEBD3067764E}" sibTransId="{09801B82-A207-43E9-A50B-F600F270E42B}"/>
    <dgm:cxn modelId="{A52926EF-182F-40A0-B1F4-6F2FCC7A2C96}" srcId="{FD2A04B9-03E5-4959-A014-1DEEBB55D188}" destId="{4ECC3064-8772-45DE-9FD4-7D4BADB5C510}" srcOrd="1" destOrd="0" parTransId="{0653C963-6A6B-4716-B473-8008BCE9826A}" sibTransId="{98FC35F9-B108-41BF-BD48-C05A589AD4D3}"/>
    <dgm:cxn modelId="{80FD4987-A565-4087-88D9-2CF7959D8BF4}" type="presParOf" srcId="{A8105AAD-C863-441B-AC97-161E33CD136C}" destId="{A2CB1C4B-241F-48E2-BFDB-4B3BB9BE7E77}" srcOrd="0" destOrd="0" presId="urn:microsoft.com/office/officeart/2005/8/layout/venn1"/>
    <dgm:cxn modelId="{099E286A-9F60-40C6-BE7C-4911AC828843}" type="presParOf" srcId="{A8105AAD-C863-441B-AC97-161E33CD136C}" destId="{0235C323-AE17-48CE-9394-43D9E3485E96}" srcOrd="1" destOrd="0" presId="urn:microsoft.com/office/officeart/2005/8/layout/venn1"/>
    <dgm:cxn modelId="{56E5E6BD-DDCF-45CF-B62A-69191106C45B}" type="presParOf" srcId="{A8105AAD-C863-441B-AC97-161E33CD136C}" destId="{22F56111-75CE-436D-975F-C6C66429A76A}" srcOrd="2" destOrd="0" presId="urn:microsoft.com/office/officeart/2005/8/layout/venn1"/>
    <dgm:cxn modelId="{0546F77A-D066-4519-B93E-F17086AFBD86}" type="presParOf" srcId="{A8105AAD-C863-441B-AC97-161E33CD136C}" destId="{FA9BCC99-5EA2-43FA-871E-3BAF8DDA800B}" srcOrd="3" destOrd="0" presId="urn:microsoft.com/office/officeart/2005/8/layout/venn1"/>
    <dgm:cxn modelId="{5900A44B-8FDA-4385-9772-109B3965AC5F}" type="presParOf" srcId="{A8105AAD-C863-441B-AC97-161E33CD136C}" destId="{298FE00A-E271-4100-A834-3FFE34C60058}" srcOrd="4" destOrd="0" presId="urn:microsoft.com/office/officeart/2005/8/layout/venn1"/>
    <dgm:cxn modelId="{DAB6A816-D41C-4791-B7BF-7BB27323EBE4}" type="presParOf" srcId="{A8105AAD-C863-441B-AC97-161E33CD136C}" destId="{F20F240A-CDE7-4E6D-89AC-8F3DF284BE8D}" srcOrd="5" destOrd="0" presId="urn:microsoft.com/office/officeart/2005/8/layout/venn1"/>
    <dgm:cxn modelId="{EFEBFF3D-0A16-4E63-991F-F1EC5F29807C}" type="presParOf" srcId="{A8105AAD-C863-441B-AC97-161E33CD136C}" destId="{60F38FF0-E518-456A-BF0A-98F07EC56531}" srcOrd="6" destOrd="0" presId="urn:microsoft.com/office/officeart/2005/8/layout/venn1"/>
    <dgm:cxn modelId="{430DC9C1-ACCD-4AFA-8E09-8E7753FBD6E0}" type="presParOf" srcId="{A8105AAD-C863-441B-AC97-161E33CD136C}" destId="{AA13FD06-F709-4408-8659-77ABA9FAF9E2}" srcOrd="7" destOrd="0" presId="urn:microsoft.com/office/officeart/2005/8/layout/venn1"/>
    <dgm:cxn modelId="{BBF06D09-AA3B-4B84-B7E9-7F6399060CE2}" type="presParOf" srcId="{A8105AAD-C863-441B-AC97-161E33CD136C}" destId="{861F4A98-B0BA-434A-A94B-71A0C457F6D4}" srcOrd="8" destOrd="0" presId="urn:microsoft.com/office/officeart/2005/8/layout/venn1"/>
    <dgm:cxn modelId="{4D0870D9-07CB-4AD9-9A4A-536484A84157}" type="presParOf" srcId="{A8105AAD-C863-441B-AC97-161E33CD136C}" destId="{8616D1A8-604C-45BE-94A2-816D175747DA}" srcOrd="9" destOrd="0" presId="urn:microsoft.com/office/officeart/2005/8/layout/venn1"/>
    <dgm:cxn modelId="{4DC6363D-FFE8-4FD8-96F3-3BFD92B54CEE}" type="presParOf" srcId="{A8105AAD-C863-441B-AC97-161E33CD136C}" destId="{0C5D3DCE-74D5-496A-A04D-6C98F96D78E1}" srcOrd="10" destOrd="0" presId="urn:microsoft.com/office/officeart/2005/8/layout/venn1"/>
    <dgm:cxn modelId="{92C4B464-5055-4A00-A516-7F1460935EE3}" type="presParOf" srcId="{A8105AAD-C863-441B-AC97-161E33CD136C}" destId="{B634A688-9A19-4BC9-9A42-129FD16F235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BF77D-C768-4AF7-84BF-80BFEA41208F}">
      <dsp:nvSpPr>
        <dsp:cNvPr id="0" name=""/>
        <dsp:cNvSpPr/>
      </dsp:nvSpPr>
      <dsp:spPr>
        <a:xfrm>
          <a:off x="499366" y="2648"/>
          <a:ext cx="3131800" cy="18790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a typeface="+mn-lt"/>
              <a:cs typeface="+mn-lt"/>
            </a:rPr>
            <a:t>How do I know my students are going through something and not being lazy?</a:t>
          </a:r>
          <a:endParaRPr lang="en-US" sz="2100" kern="1200" dirty="0"/>
        </a:p>
      </dsp:txBody>
      <dsp:txXfrm>
        <a:off x="499366" y="2648"/>
        <a:ext cx="3131800" cy="1879080"/>
      </dsp:txXfrm>
    </dsp:sp>
    <dsp:sp modelId="{AF2ED848-B5C2-4D16-84A3-B32D5CD978BD}">
      <dsp:nvSpPr>
        <dsp:cNvPr id="0" name=""/>
        <dsp:cNvSpPr/>
      </dsp:nvSpPr>
      <dsp:spPr>
        <a:xfrm>
          <a:off x="3944346" y="2648"/>
          <a:ext cx="3131800" cy="1879080"/>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a typeface="+mn-lt"/>
              <a:cs typeface="+mn-lt"/>
            </a:rPr>
            <a:t>How do I adopt a trauma-informed lens while keeping expectations/rigor of my course? </a:t>
          </a:r>
          <a:endParaRPr lang="en-US" sz="2100" kern="1200" dirty="0"/>
        </a:p>
      </dsp:txBody>
      <dsp:txXfrm>
        <a:off x="3944346" y="2648"/>
        <a:ext cx="3131800" cy="1879080"/>
      </dsp:txXfrm>
    </dsp:sp>
    <dsp:sp modelId="{0007F271-2BF2-4205-9ED0-376EA24B2253}">
      <dsp:nvSpPr>
        <dsp:cNvPr id="0" name=""/>
        <dsp:cNvSpPr/>
      </dsp:nvSpPr>
      <dsp:spPr>
        <a:xfrm>
          <a:off x="7389326" y="2648"/>
          <a:ext cx="3131800" cy="187908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a typeface="+mn-lt"/>
              <a:cs typeface="+mn-lt"/>
            </a:rPr>
            <a:t>I want to talk about potentially triggering topics or content that are relevant and important, but I don't know how or if it is OK. </a:t>
          </a:r>
        </a:p>
      </dsp:txBody>
      <dsp:txXfrm>
        <a:off x="7389326" y="2648"/>
        <a:ext cx="3131800" cy="1879080"/>
      </dsp:txXfrm>
    </dsp:sp>
    <dsp:sp modelId="{E00C9D6E-3233-4548-99E3-F0778412BC46}">
      <dsp:nvSpPr>
        <dsp:cNvPr id="0" name=""/>
        <dsp:cNvSpPr/>
      </dsp:nvSpPr>
      <dsp:spPr>
        <a:xfrm>
          <a:off x="2221856" y="2194908"/>
          <a:ext cx="3131800" cy="1879080"/>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a typeface="+mn-lt"/>
              <a:cs typeface="+mn-lt"/>
            </a:rPr>
            <a:t>How do I maintain appropriate boundaries when taking on a trauma-informed approach? </a:t>
          </a:r>
          <a:endParaRPr lang="en-US" sz="2100" kern="1200" dirty="0"/>
        </a:p>
      </dsp:txBody>
      <dsp:txXfrm>
        <a:off x="2221856" y="2194908"/>
        <a:ext cx="3131800" cy="1879080"/>
      </dsp:txXfrm>
    </dsp:sp>
    <dsp:sp modelId="{E00BF6C6-1E3A-4165-9142-9D9F924EE05C}">
      <dsp:nvSpPr>
        <dsp:cNvPr id="0" name=""/>
        <dsp:cNvSpPr/>
      </dsp:nvSpPr>
      <dsp:spPr>
        <a:xfrm>
          <a:off x="5666836" y="2194908"/>
          <a:ext cx="3131800" cy="187908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a typeface="+mn-lt"/>
              <a:cs typeface="+mn-lt"/>
            </a:rPr>
            <a:t>How do I establish a trauma-informed approach while instructing students in fieldwork/clinical experience?</a:t>
          </a:r>
          <a:endParaRPr lang="en-US" sz="2100" kern="1200" dirty="0">
            <a:ea typeface="+mn-lt"/>
            <a:cs typeface="+mn-lt"/>
          </a:endParaRPr>
        </a:p>
      </dsp:txBody>
      <dsp:txXfrm>
        <a:off x="5666836" y="2194908"/>
        <a:ext cx="3131800" cy="1879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A477-C3F4-4A72-9906-4F9023504F06}">
      <dsp:nvSpPr>
        <dsp:cNvPr id="0" name=""/>
        <dsp:cNvSpPr/>
      </dsp:nvSpPr>
      <dsp:spPr>
        <a:xfrm>
          <a:off x="4473" y="1484391"/>
          <a:ext cx="2689699" cy="757991"/>
        </a:xfrm>
        <a:prstGeom prst="rect">
          <a:avLst/>
        </a:prstGeom>
        <a:solidFill>
          <a:schemeClr val="accent6">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Communicate your duty to report</a:t>
          </a:r>
        </a:p>
      </dsp:txBody>
      <dsp:txXfrm>
        <a:off x="4473" y="1484391"/>
        <a:ext cx="2689699" cy="757991"/>
      </dsp:txXfrm>
    </dsp:sp>
    <dsp:sp modelId="{63F9F762-A8EE-4AFF-8DAE-E9F0350B0A62}">
      <dsp:nvSpPr>
        <dsp:cNvPr id="0" name=""/>
        <dsp:cNvSpPr/>
      </dsp:nvSpPr>
      <dsp:spPr>
        <a:xfrm>
          <a:off x="4473" y="2242383"/>
          <a:ext cx="2689699" cy="2174039"/>
        </a:xfrm>
        <a:prstGeom prst="rect">
          <a:avLst/>
        </a:prstGeom>
        <a:solidFill>
          <a:schemeClr val="accent6">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Earlier rather than later!</a:t>
          </a:r>
        </a:p>
      </dsp:txBody>
      <dsp:txXfrm>
        <a:off x="4473" y="2242383"/>
        <a:ext cx="2689699" cy="2174039"/>
      </dsp:txXfrm>
    </dsp:sp>
    <dsp:sp modelId="{9BE31661-76BA-4844-9F42-CD98D2F2C66F}">
      <dsp:nvSpPr>
        <dsp:cNvPr id="0" name=""/>
        <dsp:cNvSpPr/>
      </dsp:nvSpPr>
      <dsp:spPr>
        <a:xfrm>
          <a:off x="3070730" y="1484391"/>
          <a:ext cx="2689699" cy="757991"/>
        </a:xfrm>
        <a:prstGeom prst="rect">
          <a:avLst/>
        </a:prstGeom>
        <a:solidFill>
          <a:schemeClr val="accent6">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Address and Establish Safety</a:t>
          </a:r>
        </a:p>
      </dsp:txBody>
      <dsp:txXfrm>
        <a:off x="3070730" y="1484391"/>
        <a:ext cx="2689699" cy="757991"/>
      </dsp:txXfrm>
    </dsp:sp>
    <dsp:sp modelId="{5196BA45-BC1E-4FAD-B9BB-8854D8D15442}">
      <dsp:nvSpPr>
        <dsp:cNvPr id="0" name=""/>
        <dsp:cNvSpPr/>
      </dsp:nvSpPr>
      <dsp:spPr>
        <a:xfrm>
          <a:off x="3070730" y="2242383"/>
          <a:ext cx="2689699" cy="2174039"/>
        </a:xfrm>
        <a:prstGeom prst="rect">
          <a:avLst/>
        </a:prstGeom>
        <a:solidFill>
          <a:schemeClr val="accent6">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 private place to talk</a:t>
          </a:r>
        </a:p>
        <a:p>
          <a:pPr marL="228600" lvl="1" indent="-228600" algn="l" defTabSz="977900">
            <a:lnSpc>
              <a:spcPct val="90000"/>
            </a:lnSpc>
            <a:spcBef>
              <a:spcPct val="0"/>
            </a:spcBef>
            <a:spcAft>
              <a:spcPct val="15000"/>
            </a:spcAft>
            <a:buChar char="•"/>
          </a:pPr>
          <a:r>
            <a:rPr lang="en-US" sz="2200" kern="1200" dirty="0"/>
            <a:t>Avoid physical touch</a:t>
          </a:r>
        </a:p>
        <a:p>
          <a:pPr marL="228600" lvl="1" indent="-228600" algn="l" defTabSz="977900">
            <a:lnSpc>
              <a:spcPct val="90000"/>
            </a:lnSpc>
            <a:spcBef>
              <a:spcPct val="0"/>
            </a:spcBef>
            <a:spcAft>
              <a:spcPct val="15000"/>
            </a:spcAft>
            <a:buChar char="•"/>
          </a:pPr>
          <a:r>
            <a:rPr lang="en-US" sz="2200" kern="1200" dirty="0"/>
            <a:t>Don’t push the conversation</a:t>
          </a:r>
        </a:p>
      </dsp:txBody>
      <dsp:txXfrm>
        <a:off x="3070730" y="2242383"/>
        <a:ext cx="2689699" cy="2174039"/>
      </dsp:txXfrm>
    </dsp:sp>
    <dsp:sp modelId="{0C6EA8FA-7101-4613-8A10-2E62826913ED}">
      <dsp:nvSpPr>
        <dsp:cNvPr id="0" name=""/>
        <dsp:cNvSpPr/>
      </dsp:nvSpPr>
      <dsp:spPr>
        <a:xfrm>
          <a:off x="6136987" y="1484391"/>
          <a:ext cx="2689699" cy="757991"/>
        </a:xfrm>
        <a:prstGeom prst="rect">
          <a:avLst/>
        </a:prstGeom>
        <a:solidFill>
          <a:schemeClr val="accent6">
            <a:lumMod val="5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Don’t Overstep</a:t>
          </a:r>
          <a:endParaRPr lang="en-US" sz="2200" kern="1200" dirty="0"/>
        </a:p>
      </dsp:txBody>
      <dsp:txXfrm>
        <a:off x="6136987" y="1484391"/>
        <a:ext cx="2689699" cy="757991"/>
      </dsp:txXfrm>
    </dsp:sp>
    <dsp:sp modelId="{339EB49E-3F1C-402F-A883-8D61B3E72E7C}">
      <dsp:nvSpPr>
        <dsp:cNvPr id="0" name=""/>
        <dsp:cNvSpPr/>
      </dsp:nvSpPr>
      <dsp:spPr>
        <a:xfrm>
          <a:off x="6136987" y="2242383"/>
          <a:ext cx="2689699" cy="2174039"/>
        </a:xfrm>
        <a:prstGeom prst="rect">
          <a:avLst/>
        </a:prstGeom>
        <a:solidFill>
          <a:schemeClr val="accent6">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Refrain from giving advice</a:t>
          </a:r>
        </a:p>
        <a:p>
          <a:pPr marL="228600" lvl="1" indent="-228600" algn="l" defTabSz="977900">
            <a:lnSpc>
              <a:spcPct val="90000"/>
            </a:lnSpc>
            <a:spcBef>
              <a:spcPct val="0"/>
            </a:spcBef>
            <a:spcAft>
              <a:spcPct val="15000"/>
            </a:spcAft>
            <a:buChar char="•"/>
          </a:pPr>
          <a:r>
            <a:rPr lang="en-US" sz="2200" kern="1200" dirty="0"/>
            <a:t>Remember your role</a:t>
          </a:r>
        </a:p>
      </dsp:txBody>
      <dsp:txXfrm>
        <a:off x="6136987" y="2242383"/>
        <a:ext cx="2689699" cy="2174039"/>
      </dsp:txXfrm>
    </dsp:sp>
    <dsp:sp modelId="{CCBF4608-00C1-462D-A072-5EFABDFB29E6}">
      <dsp:nvSpPr>
        <dsp:cNvPr id="0" name=""/>
        <dsp:cNvSpPr/>
      </dsp:nvSpPr>
      <dsp:spPr>
        <a:xfrm>
          <a:off x="9203245" y="1484391"/>
          <a:ext cx="2689699" cy="757991"/>
        </a:xfrm>
        <a:prstGeom prst="rect">
          <a:avLst/>
        </a:prstGeom>
        <a:solidFill>
          <a:schemeClr val="accent6">
            <a:lumMod val="5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Show your Support</a:t>
          </a:r>
        </a:p>
      </dsp:txBody>
      <dsp:txXfrm>
        <a:off x="9203245" y="1484391"/>
        <a:ext cx="2689699" cy="757991"/>
      </dsp:txXfrm>
    </dsp:sp>
    <dsp:sp modelId="{E3804753-FD1B-4B60-83BF-3F001C899E94}">
      <dsp:nvSpPr>
        <dsp:cNvPr id="0" name=""/>
        <dsp:cNvSpPr/>
      </dsp:nvSpPr>
      <dsp:spPr>
        <a:xfrm>
          <a:off x="9203245" y="2242383"/>
          <a:ext cx="2689699" cy="2174039"/>
        </a:xfrm>
        <a:prstGeom prst="rect">
          <a:avLst/>
        </a:prstGeom>
        <a:solidFill>
          <a:schemeClr val="accent6">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 believe you”</a:t>
          </a:r>
        </a:p>
        <a:p>
          <a:pPr marL="228600" lvl="1" indent="-228600" algn="l" defTabSz="977900">
            <a:lnSpc>
              <a:spcPct val="90000"/>
            </a:lnSpc>
            <a:spcBef>
              <a:spcPct val="0"/>
            </a:spcBef>
            <a:spcAft>
              <a:spcPct val="15000"/>
            </a:spcAft>
            <a:buChar char="•"/>
          </a:pPr>
          <a:r>
            <a:rPr lang="en-US" sz="2200" kern="1200" dirty="0"/>
            <a:t>“Thank you for telling me”</a:t>
          </a:r>
        </a:p>
      </dsp:txBody>
      <dsp:txXfrm>
        <a:off x="9203245" y="2242383"/>
        <a:ext cx="2689699" cy="21740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DB6F-3ED5-49C2-88B8-B7BD97BF91B8}">
      <dsp:nvSpPr>
        <dsp:cNvPr id="0" name=""/>
        <dsp:cNvSpPr/>
      </dsp:nvSpPr>
      <dsp:spPr>
        <a:xfrm>
          <a:off x="3458" y="17324"/>
          <a:ext cx="33722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dirty="0"/>
            <a:t>MSU Police Department</a:t>
          </a:r>
          <a:endParaRPr lang="en-US" sz="1800" b="1" kern="1200" dirty="0"/>
        </a:p>
      </dsp:txBody>
      <dsp:txXfrm>
        <a:off x="3458" y="17324"/>
        <a:ext cx="3372296" cy="518400"/>
      </dsp:txXfrm>
    </dsp:sp>
    <dsp:sp modelId="{8BC4C5EC-F070-4E6C-9656-25C45C0BDDE0}">
      <dsp:nvSpPr>
        <dsp:cNvPr id="0" name=""/>
        <dsp:cNvSpPr/>
      </dsp:nvSpPr>
      <dsp:spPr>
        <a:xfrm>
          <a:off x="3458" y="535724"/>
          <a:ext cx="3372296" cy="2156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a:t>1120 Red Cedar Road</a:t>
          </a:r>
          <a:br>
            <a:rPr lang="en-US" sz="1800" kern="1200"/>
          </a:br>
          <a:r>
            <a:rPr lang="en-US" sz="1800" b="0" i="0" kern="1200"/>
            <a:t>East Lansing, MI  48824</a:t>
          </a:r>
          <a:br>
            <a:rPr lang="en-US" sz="1800" kern="1200"/>
          </a:br>
          <a:r>
            <a:rPr lang="en-US" sz="1800" b="0" i="0" kern="1200"/>
            <a:t>(517) 355-2221</a:t>
          </a:r>
          <a:br>
            <a:rPr lang="en-US" sz="1800" kern="1200"/>
          </a:br>
          <a:r>
            <a:rPr lang="en-US" sz="1800" b="0" i="0" kern="1200"/>
            <a:t>Emergencies:  911</a:t>
          </a:r>
          <a:endParaRPr lang="en-US" sz="1800" kern="1200"/>
        </a:p>
      </dsp:txBody>
      <dsp:txXfrm>
        <a:off x="3458" y="535724"/>
        <a:ext cx="3372296" cy="2156283"/>
      </dsp:txXfrm>
    </dsp:sp>
    <dsp:sp modelId="{EAAED99C-D586-495F-B9D6-694F68E85386}">
      <dsp:nvSpPr>
        <dsp:cNvPr id="0" name=""/>
        <dsp:cNvSpPr/>
      </dsp:nvSpPr>
      <dsp:spPr>
        <a:xfrm>
          <a:off x="3847876" y="17324"/>
          <a:ext cx="33722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dirty="0"/>
            <a:t>Office of Institutional Equity</a:t>
          </a:r>
          <a:endParaRPr lang="en-US" sz="1800" kern="1200" dirty="0"/>
        </a:p>
      </dsp:txBody>
      <dsp:txXfrm>
        <a:off x="3847876" y="17324"/>
        <a:ext cx="3372296" cy="518400"/>
      </dsp:txXfrm>
    </dsp:sp>
    <dsp:sp modelId="{2B70F681-F22C-4637-8B64-D026576302FE}">
      <dsp:nvSpPr>
        <dsp:cNvPr id="0" name=""/>
        <dsp:cNvSpPr/>
      </dsp:nvSpPr>
      <dsp:spPr>
        <a:xfrm>
          <a:off x="3847876" y="535724"/>
          <a:ext cx="3372296" cy="2156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408 W. Circle Dr., Suite 5, </a:t>
          </a:r>
          <a:r>
            <a:rPr lang="en-US" sz="1800" b="0" i="0" kern="1200" dirty="0" err="1"/>
            <a:t>Olds</a:t>
          </a:r>
          <a:r>
            <a:rPr lang="en-US" sz="1800" b="0" i="0" kern="1200" dirty="0"/>
            <a:t> Hall</a:t>
          </a:r>
          <a:br>
            <a:rPr lang="en-US" sz="1800" kern="1200" dirty="0"/>
          </a:br>
          <a:r>
            <a:rPr lang="en-US" sz="1800" b="0" i="0" kern="1200" dirty="0"/>
            <a:t>East Lansing, MI  48824</a:t>
          </a:r>
          <a:br>
            <a:rPr lang="en-US" sz="1800" kern="1200" dirty="0"/>
          </a:br>
          <a:r>
            <a:rPr lang="en-US" sz="1800" b="0" i="0" kern="1200" dirty="0"/>
            <a:t>(517) 353-3922</a:t>
          </a:r>
          <a:br>
            <a:rPr lang="en-US" sz="1800" kern="1200" dirty="0"/>
          </a:br>
          <a:r>
            <a:rPr lang="en-US" sz="1800" b="0" i="0" kern="1200" dirty="0">
              <a:hlinkClick xmlns:r="http://schemas.openxmlformats.org/officeDocument/2006/relationships" r:id="rId1"/>
            </a:rPr>
            <a:t>oie@msu.edu</a:t>
          </a:r>
          <a:endParaRPr lang="en-US" sz="1800" kern="1200" dirty="0"/>
        </a:p>
      </dsp:txBody>
      <dsp:txXfrm>
        <a:off x="3847876" y="535724"/>
        <a:ext cx="3372296" cy="2156283"/>
      </dsp:txXfrm>
    </dsp:sp>
    <dsp:sp modelId="{D1796B4C-71AB-47FA-AA21-99FC961E89CA}">
      <dsp:nvSpPr>
        <dsp:cNvPr id="0" name=""/>
        <dsp:cNvSpPr/>
      </dsp:nvSpPr>
      <dsp:spPr>
        <a:xfrm>
          <a:off x="7692294" y="17324"/>
          <a:ext cx="33722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dirty="0"/>
            <a:t>Title IX Coordinator</a:t>
          </a:r>
          <a:endParaRPr lang="en-US" sz="1800" kern="1200" dirty="0"/>
        </a:p>
      </dsp:txBody>
      <dsp:txXfrm>
        <a:off x="7692294" y="17324"/>
        <a:ext cx="3372296" cy="518400"/>
      </dsp:txXfrm>
    </dsp:sp>
    <dsp:sp modelId="{471A9B65-5B90-4764-89A5-F817013C3C34}">
      <dsp:nvSpPr>
        <dsp:cNvPr id="0" name=""/>
        <dsp:cNvSpPr/>
      </dsp:nvSpPr>
      <dsp:spPr>
        <a:xfrm>
          <a:off x="7692294" y="535724"/>
          <a:ext cx="3372296" cy="2156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a:t>Nicole Schmidtke, JD</a:t>
          </a:r>
          <a:br>
            <a:rPr lang="en-US" sz="1800" kern="1200"/>
          </a:br>
          <a:r>
            <a:rPr lang="en-US" sz="1800" b="0" i="0" kern="1200"/>
            <a:t>Office for Civil Rights and Title IX Education and Compliance</a:t>
          </a:r>
          <a:br>
            <a:rPr lang="en-US" sz="1800" kern="1200"/>
          </a:br>
          <a:r>
            <a:rPr lang="en-US" sz="1800" b="0" i="0" kern="1200"/>
            <a:t>408 W. Circle Dr. Suite 5, Olds Hall</a:t>
          </a:r>
          <a:br>
            <a:rPr lang="en-US" sz="1800" kern="1200"/>
          </a:br>
          <a:r>
            <a:rPr lang="en-US" sz="1800" b="0" i="0" kern="1200"/>
            <a:t>East Lansing, MI  48824</a:t>
          </a:r>
          <a:br>
            <a:rPr lang="en-US" sz="1800" kern="1200"/>
          </a:br>
          <a:r>
            <a:rPr lang="en-US" sz="1800" b="0" i="0" kern="1200"/>
            <a:t>(517) 353-3922</a:t>
          </a:r>
          <a:endParaRPr lang="en-US" sz="1800" kern="1200" dirty="0"/>
        </a:p>
      </dsp:txBody>
      <dsp:txXfrm>
        <a:off x="7692294" y="535724"/>
        <a:ext cx="3372296" cy="2156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0DE0A-7399-4ADA-BF6D-BD567716BF87}">
      <dsp:nvSpPr>
        <dsp:cNvPr id="0" name=""/>
        <dsp:cNvSpPr/>
      </dsp:nvSpPr>
      <dsp:spPr>
        <a:xfrm>
          <a:off x="399601" y="0"/>
          <a:ext cx="2497618" cy="249766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Empower students</a:t>
          </a:r>
          <a:endParaRPr lang="en-US" sz="1800" kern="1200" dirty="0"/>
        </a:p>
      </dsp:txBody>
      <dsp:txXfrm>
        <a:off x="765369" y="365774"/>
        <a:ext cx="1766082" cy="1766112"/>
      </dsp:txXfrm>
    </dsp:sp>
    <dsp:sp modelId="{BFE654A0-4C4E-4AC8-9887-B2F0FF2A2380}">
      <dsp:nvSpPr>
        <dsp:cNvPr id="0" name=""/>
        <dsp:cNvSpPr/>
      </dsp:nvSpPr>
      <dsp:spPr>
        <a:xfrm>
          <a:off x="1678422" y="1837802"/>
          <a:ext cx="2497618" cy="2497660"/>
        </a:xfrm>
        <a:prstGeom prst="ellipse">
          <a:avLst/>
        </a:prstGeom>
        <a:solidFill>
          <a:schemeClr val="accent5">
            <a:alpha val="50000"/>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Express unconditional positive regard</a:t>
          </a:r>
          <a:endParaRPr lang="en-US" sz="1800" kern="1200" dirty="0"/>
        </a:p>
      </dsp:txBody>
      <dsp:txXfrm>
        <a:off x="2044190" y="2203576"/>
        <a:ext cx="1766082" cy="1766112"/>
      </dsp:txXfrm>
    </dsp:sp>
    <dsp:sp modelId="{DB225AC3-0F4B-4239-BF99-DBE4560C647D}">
      <dsp:nvSpPr>
        <dsp:cNvPr id="0" name=""/>
        <dsp:cNvSpPr/>
      </dsp:nvSpPr>
      <dsp:spPr>
        <a:xfrm>
          <a:off x="2958261" y="0"/>
          <a:ext cx="2497618" cy="2497660"/>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Maintain high expectations</a:t>
          </a:r>
          <a:endParaRPr lang="en-US" sz="1800" kern="1200" dirty="0"/>
        </a:p>
        <a:p>
          <a:pPr marL="114300" lvl="1" indent="-114300" algn="l" defTabSz="622300">
            <a:lnSpc>
              <a:spcPct val="90000"/>
            </a:lnSpc>
            <a:spcBef>
              <a:spcPct val="0"/>
            </a:spcBef>
            <a:spcAft>
              <a:spcPct val="15000"/>
            </a:spcAft>
            <a:buChar char="•"/>
          </a:pPr>
          <a:r>
            <a:rPr lang="en-US" sz="1400" b="1" i="0" u="none" strike="noStrike" kern="1200">
              <a:solidFill>
                <a:srgbClr val="000000"/>
              </a:solidFill>
              <a:effectLst/>
              <a:latin typeface="Calibri" panose="020F0502020204030204" pitchFamily="34" charset="0"/>
            </a:rPr>
            <a:t>While using restorative practices over zero-tolerance policies</a:t>
          </a:r>
          <a:r>
            <a:rPr lang="en-US" sz="1400" b="0" i="0" kern="1200">
              <a:solidFill>
                <a:srgbClr val="444444"/>
              </a:solidFill>
              <a:effectLst/>
              <a:latin typeface="Calibri" panose="020F0502020204030204" pitchFamily="34" charset="0"/>
            </a:rPr>
            <a:t>​</a:t>
          </a:r>
          <a:endParaRPr lang="en-US" sz="1400" kern="1200" dirty="0"/>
        </a:p>
      </dsp:txBody>
      <dsp:txXfrm>
        <a:off x="3324029" y="365774"/>
        <a:ext cx="1766082" cy="1766112"/>
      </dsp:txXfrm>
    </dsp:sp>
    <dsp:sp modelId="{2EAD750D-B461-47C0-A778-BF2F630D0295}">
      <dsp:nvSpPr>
        <dsp:cNvPr id="0" name=""/>
        <dsp:cNvSpPr/>
      </dsp:nvSpPr>
      <dsp:spPr>
        <a:xfrm>
          <a:off x="4237082" y="1837802"/>
          <a:ext cx="2497618" cy="2497660"/>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Check assumptions, observe, and question</a:t>
          </a:r>
          <a:endParaRPr lang="en-US" sz="1800" kern="1200" dirty="0"/>
        </a:p>
      </dsp:txBody>
      <dsp:txXfrm>
        <a:off x="4602850" y="2203576"/>
        <a:ext cx="1766082" cy="1766112"/>
      </dsp:txXfrm>
    </dsp:sp>
    <dsp:sp modelId="{1E652BCF-F452-4CCB-8CE5-6B449187C30E}">
      <dsp:nvSpPr>
        <dsp:cNvPr id="0" name=""/>
        <dsp:cNvSpPr/>
      </dsp:nvSpPr>
      <dsp:spPr>
        <a:xfrm>
          <a:off x="5516920" y="0"/>
          <a:ext cx="2497618" cy="2497660"/>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Avoid romanticizing trauma narratives in subject content</a:t>
          </a:r>
          <a:endParaRPr lang="en-US" sz="1800" kern="1200" dirty="0"/>
        </a:p>
      </dsp:txBody>
      <dsp:txXfrm>
        <a:off x="5882688" y="365774"/>
        <a:ext cx="1766082" cy="1766112"/>
      </dsp:txXfrm>
    </dsp:sp>
    <dsp:sp modelId="{686CF6A8-C13F-4B09-AD42-41C192704717}">
      <dsp:nvSpPr>
        <dsp:cNvPr id="0" name=""/>
        <dsp:cNvSpPr/>
      </dsp:nvSpPr>
      <dsp:spPr>
        <a:xfrm>
          <a:off x="6795741" y="1837802"/>
          <a:ext cx="2497618" cy="2497660"/>
        </a:xfrm>
        <a:prstGeom prst="ellipse">
          <a:avLst/>
        </a:prstGeom>
        <a:solidFill>
          <a:schemeClr val="accent5">
            <a:alpha val="50000"/>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Check in with students</a:t>
          </a:r>
          <a:endParaRPr lang="en-US" sz="1800" kern="1200" dirty="0"/>
        </a:p>
      </dsp:txBody>
      <dsp:txXfrm>
        <a:off x="7161509" y="2203576"/>
        <a:ext cx="1766082" cy="1766112"/>
      </dsp:txXfrm>
    </dsp:sp>
    <dsp:sp modelId="{F2BC9394-3F6B-4371-97C1-5EACF4181A18}">
      <dsp:nvSpPr>
        <dsp:cNvPr id="0" name=""/>
        <dsp:cNvSpPr/>
      </dsp:nvSpPr>
      <dsp:spPr>
        <a:xfrm>
          <a:off x="8075580" y="0"/>
          <a:ext cx="2497618" cy="2497660"/>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Provide guided opportunities for helpful participation</a:t>
          </a:r>
          <a:endParaRPr lang="en-US" sz="1800" kern="1200"/>
        </a:p>
      </dsp:txBody>
      <dsp:txXfrm>
        <a:off x="8441348" y="365774"/>
        <a:ext cx="1766082" cy="1766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58989-EFFA-451C-8F52-BCC40BBA3D4F}">
      <dsp:nvSpPr>
        <dsp:cNvPr id="0" name=""/>
        <dsp:cNvSpPr/>
      </dsp:nvSpPr>
      <dsp:spPr>
        <a:xfrm>
          <a:off x="0" y="30546"/>
          <a:ext cx="7461744"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Arial" panose="020B0604020202020204" pitchFamily="34" charset="0"/>
            <a:buNone/>
          </a:pPr>
          <a:r>
            <a:rPr lang="en-US" sz="2700" b="0" i="0" kern="1200">
              <a:effectLst/>
              <a:latin typeface="Calibri" panose="020F0502020204030204" pitchFamily="34" charset="0"/>
            </a:rPr>
            <a:t>Recognize the signs​</a:t>
          </a:r>
          <a:endParaRPr lang="en-US" sz="2700" kern="1200" dirty="0"/>
        </a:p>
      </dsp:txBody>
      <dsp:txXfrm>
        <a:off x="31613" y="62159"/>
        <a:ext cx="7398518" cy="584369"/>
      </dsp:txXfrm>
    </dsp:sp>
    <dsp:sp modelId="{DBCB5D9C-583E-44EE-8BB5-A5A5DBF7FBF2}">
      <dsp:nvSpPr>
        <dsp:cNvPr id="0" name=""/>
        <dsp:cNvSpPr/>
      </dsp:nvSpPr>
      <dsp:spPr>
        <a:xfrm>
          <a:off x="0" y="755901"/>
          <a:ext cx="7461744" cy="647595"/>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effectLst/>
              <a:latin typeface="Calibri" panose="020F0502020204030204" pitchFamily="34" charset="0"/>
            </a:rPr>
            <a:t>Structure and clarity​</a:t>
          </a:r>
          <a:endParaRPr lang="en-US" sz="2700" b="0" i="0" kern="1200" dirty="0">
            <a:effectLst/>
            <a:latin typeface="Arial" panose="020B0604020202020204" pitchFamily="34" charset="0"/>
          </a:endParaRPr>
        </a:p>
      </dsp:txBody>
      <dsp:txXfrm>
        <a:off x="31613" y="787514"/>
        <a:ext cx="7398518" cy="584369"/>
      </dsp:txXfrm>
    </dsp:sp>
    <dsp:sp modelId="{81E93EE3-3C40-46C5-AADF-82D54CD3F931}">
      <dsp:nvSpPr>
        <dsp:cNvPr id="0" name=""/>
        <dsp:cNvSpPr/>
      </dsp:nvSpPr>
      <dsp:spPr>
        <a:xfrm>
          <a:off x="0" y="1481256"/>
          <a:ext cx="7461744" cy="647595"/>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effectLst/>
              <a:latin typeface="Calibri" panose="020F0502020204030204" pitchFamily="34" charset="0"/>
            </a:rPr>
            <a:t>Social emotional support​</a:t>
          </a:r>
          <a:endParaRPr lang="en-US" sz="2700" b="0" i="0" kern="1200" dirty="0">
            <a:effectLst/>
            <a:latin typeface="Arial" panose="020B0604020202020204" pitchFamily="34" charset="0"/>
          </a:endParaRPr>
        </a:p>
      </dsp:txBody>
      <dsp:txXfrm>
        <a:off x="31613" y="1512869"/>
        <a:ext cx="7398518" cy="584369"/>
      </dsp:txXfrm>
    </dsp:sp>
    <dsp:sp modelId="{4186023D-AC6C-458E-B68E-BAFAFC12B7B2}">
      <dsp:nvSpPr>
        <dsp:cNvPr id="0" name=""/>
        <dsp:cNvSpPr/>
      </dsp:nvSpPr>
      <dsp:spPr>
        <a:xfrm>
          <a:off x="0" y="2206611"/>
          <a:ext cx="7461744" cy="647595"/>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effectLst/>
              <a:latin typeface="Calibri" panose="020F0502020204030204" pitchFamily="34" charset="0"/>
            </a:rPr>
            <a:t>Restorative practices over zero-tolerance​</a:t>
          </a:r>
          <a:endParaRPr lang="en-US" sz="2700" b="0" i="0" kern="1200" dirty="0">
            <a:effectLst/>
            <a:latin typeface="Arial" panose="020B0604020202020204" pitchFamily="34" charset="0"/>
          </a:endParaRPr>
        </a:p>
      </dsp:txBody>
      <dsp:txXfrm>
        <a:off x="31613" y="2238224"/>
        <a:ext cx="7398518" cy="584369"/>
      </dsp:txXfrm>
    </dsp:sp>
    <dsp:sp modelId="{E8438C28-7428-46AD-85D0-8C7629C87358}">
      <dsp:nvSpPr>
        <dsp:cNvPr id="0" name=""/>
        <dsp:cNvSpPr/>
      </dsp:nvSpPr>
      <dsp:spPr>
        <a:xfrm>
          <a:off x="0" y="2931966"/>
          <a:ext cx="7461744" cy="64759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effectLst/>
              <a:latin typeface="Calibri" panose="020F0502020204030204" pitchFamily="34" charset="0"/>
            </a:rPr>
            <a:t>Pedagogy​</a:t>
          </a:r>
          <a:endParaRPr lang="en-US" sz="2700" b="0" i="0" kern="1200" dirty="0">
            <a:effectLst/>
            <a:latin typeface="Arial" panose="020B0604020202020204" pitchFamily="34" charset="0"/>
          </a:endParaRPr>
        </a:p>
      </dsp:txBody>
      <dsp:txXfrm>
        <a:off x="31613" y="2963579"/>
        <a:ext cx="7398518" cy="584369"/>
      </dsp:txXfrm>
    </dsp:sp>
    <dsp:sp modelId="{7ECD999C-D2BF-495F-B9D6-93BD77E608D8}">
      <dsp:nvSpPr>
        <dsp:cNvPr id="0" name=""/>
        <dsp:cNvSpPr/>
      </dsp:nvSpPr>
      <dsp:spPr>
        <a:xfrm>
          <a:off x="0" y="3657321"/>
          <a:ext cx="7461744" cy="64759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effectLst/>
              <a:latin typeface="Calibri" panose="020F0502020204030204" pitchFamily="34" charset="0"/>
            </a:rPr>
            <a:t>Self-care</a:t>
          </a:r>
          <a:endParaRPr lang="en-US" sz="2700" b="0" i="0" kern="1200" dirty="0">
            <a:effectLst/>
            <a:latin typeface="Arial" panose="020B0604020202020204" pitchFamily="34" charset="0"/>
          </a:endParaRPr>
        </a:p>
      </dsp:txBody>
      <dsp:txXfrm>
        <a:off x="31613" y="3688934"/>
        <a:ext cx="7398518" cy="58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2A811-07D0-4A75-AB6D-8F19C1BC0C1D}">
      <dsp:nvSpPr>
        <dsp:cNvPr id="0" name=""/>
        <dsp:cNvSpPr/>
      </dsp:nvSpPr>
      <dsp:spPr>
        <a:xfrm>
          <a:off x="331060" y="831210"/>
          <a:ext cx="1025085" cy="10250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A5BCB-776B-40F5-BCA5-0DAFB40A7BE1}">
      <dsp:nvSpPr>
        <dsp:cNvPr id="0" name=""/>
        <dsp:cNvSpPr/>
      </dsp:nvSpPr>
      <dsp:spPr>
        <a:xfrm>
          <a:off x="549521" y="1049671"/>
          <a:ext cx="588164" cy="588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89A6E-E966-4C54-98DD-02AAD78D11DD}">
      <dsp:nvSpPr>
        <dsp:cNvPr id="0" name=""/>
        <dsp:cNvSpPr/>
      </dsp:nvSpPr>
      <dsp:spPr>
        <a:xfrm>
          <a:off x="3369" y="2175585"/>
          <a:ext cx="1680468" cy="6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Self Care</a:t>
          </a:r>
        </a:p>
      </dsp:txBody>
      <dsp:txXfrm>
        <a:off x="3369" y="2175585"/>
        <a:ext cx="1680468" cy="672187"/>
      </dsp:txXfrm>
    </dsp:sp>
    <dsp:sp modelId="{71726F5A-851F-4D54-B0BC-710677912A00}">
      <dsp:nvSpPr>
        <dsp:cNvPr id="0" name=""/>
        <dsp:cNvSpPr/>
      </dsp:nvSpPr>
      <dsp:spPr>
        <a:xfrm>
          <a:off x="2305611" y="831210"/>
          <a:ext cx="1025085" cy="10250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4C1B2-1BD7-4379-8441-A2FF57852E1F}">
      <dsp:nvSpPr>
        <dsp:cNvPr id="0" name=""/>
        <dsp:cNvSpPr/>
      </dsp:nvSpPr>
      <dsp:spPr>
        <a:xfrm>
          <a:off x="2524072" y="1049671"/>
          <a:ext cx="588164" cy="588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08F85-F6CF-49EC-8911-30FAA0746C55}">
      <dsp:nvSpPr>
        <dsp:cNvPr id="0" name=""/>
        <dsp:cNvSpPr/>
      </dsp:nvSpPr>
      <dsp:spPr>
        <a:xfrm>
          <a:off x="1977919" y="2175585"/>
          <a:ext cx="1680468" cy="6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Reflective Practice</a:t>
          </a:r>
        </a:p>
      </dsp:txBody>
      <dsp:txXfrm>
        <a:off x="1977919" y="2175585"/>
        <a:ext cx="1680468" cy="672187"/>
      </dsp:txXfrm>
    </dsp:sp>
    <dsp:sp modelId="{C859D703-724A-4CB2-AE6D-311E2A524C4F}">
      <dsp:nvSpPr>
        <dsp:cNvPr id="0" name=""/>
        <dsp:cNvSpPr/>
      </dsp:nvSpPr>
      <dsp:spPr>
        <a:xfrm>
          <a:off x="4280162" y="831210"/>
          <a:ext cx="1025085" cy="10250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24E4B-992C-4C71-8300-0970DCADB5C4}">
      <dsp:nvSpPr>
        <dsp:cNvPr id="0" name=""/>
        <dsp:cNvSpPr/>
      </dsp:nvSpPr>
      <dsp:spPr>
        <a:xfrm>
          <a:off x="4498623" y="1049671"/>
          <a:ext cx="588164" cy="588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6BDE3-D7CF-426B-B1AF-64D9D4270795}">
      <dsp:nvSpPr>
        <dsp:cNvPr id="0" name=""/>
        <dsp:cNvSpPr/>
      </dsp:nvSpPr>
      <dsp:spPr>
        <a:xfrm>
          <a:off x="3952470" y="2175585"/>
          <a:ext cx="1680468" cy="6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a:t>Mindfulness</a:t>
          </a:r>
        </a:p>
      </dsp:txBody>
      <dsp:txXfrm>
        <a:off x="3952470" y="2175585"/>
        <a:ext cx="1680468" cy="672187"/>
      </dsp:txXfrm>
    </dsp:sp>
    <dsp:sp modelId="{81C4ED46-D373-4B1F-891E-422914227006}">
      <dsp:nvSpPr>
        <dsp:cNvPr id="0" name=""/>
        <dsp:cNvSpPr/>
      </dsp:nvSpPr>
      <dsp:spPr>
        <a:xfrm>
          <a:off x="6254712" y="831210"/>
          <a:ext cx="1025085" cy="10250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D7B60-717E-43E0-9BD7-ACA40E2969FA}">
      <dsp:nvSpPr>
        <dsp:cNvPr id="0" name=""/>
        <dsp:cNvSpPr/>
      </dsp:nvSpPr>
      <dsp:spPr>
        <a:xfrm>
          <a:off x="6473173" y="1049671"/>
          <a:ext cx="588164" cy="588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2D187-580F-4CB1-91FF-CBFAF3BCE542}">
      <dsp:nvSpPr>
        <dsp:cNvPr id="0" name=""/>
        <dsp:cNvSpPr/>
      </dsp:nvSpPr>
      <dsp:spPr>
        <a:xfrm>
          <a:off x="5927021" y="2175585"/>
          <a:ext cx="1680468" cy="6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Emotion Regulation Skills</a:t>
          </a:r>
        </a:p>
      </dsp:txBody>
      <dsp:txXfrm>
        <a:off x="5927021" y="2175585"/>
        <a:ext cx="1680468" cy="672187"/>
      </dsp:txXfrm>
    </dsp:sp>
    <dsp:sp modelId="{AFD99CD7-99C8-426F-97AD-C870A5E6B8C6}">
      <dsp:nvSpPr>
        <dsp:cNvPr id="0" name=""/>
        <dsp:cNvSpPr/>
      </dsp:nvSpPr>
      <dsp:spPr>
        <a:xfrm>
          <a:off x="8229263" y="831210"/>
          <a:ext cx="1025085" cy="10250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05597-B6D1-4A6D-8C16-1CCEEF68414E}">
      <dsp:nvSpPr>
        <dsp:cNvPr id="0" name=""/>
        <dsp:cNvSpPr/>
      </dsp:nvSpPr>
      <dsp:spPr>
        <a:xfrm>
          <a:off x="8447724" y="1049671"/>
          <a:ext cx="588164" cy="5881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733BB-0D8C-4C3C-82D9-FA42ED32BC17}">
      <dsp:nvSpPr>
        <dsp:cNvPr id="0" name=""/>
        <dsp:cNvSpPr/>
      </dsp:nvSpPr>
      <dsp:spPr>
        <a:xfrm>
          <a:off x="7901572" y="2175585"/>
          <a:ext cx="1680468" cy="6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Supervision &amp; support</a:t>
          </a:r>
        </a:p>
      </dsp:txBody>
      <dsp:txXfrm>
        <a:off x="7901572" y="2175585"/>
        <a:ext cx="1680468" cy="672187"/>
      </dsp:txXfrm>
    </dsp:sp>
    <dsp:sp modelId="{C919B59E-5993-4CC8-9E21-9BF00104FCFD}">
      <dsp:nvSpPr>
        <dsp:cNvPr id="0" name=""/>
        <dsp:cNvSpPr/>
      </dsp:nvSpPr>
      <dsp:spPr>
        <a:xfrm>
          <a:off x="10203814" y="831210"/>
          <a:ext cx="1025085" cy="10250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0FC45-5B8D-4DF5-BB01-7EFADF8D1801}">
      <dsp:nvSpPr>
        <dsp:cNvPr id="0" name=""/>
        <dsp:cNvSpPr/>
      </dsp:nvSpPr>
      <dsp:spPr>
        <a:xfrm>
          <a:off x="10422275" y="1049671"/>
          <a:ext cx="588164" cy="5881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AFA42-0603-4916-A09E-11C636464FEE}">
      <dsp:nvSpPr>
        <dsp:cNvPr id="0" name=""/>
        <dsp:cNvSpPr/>
      </dsp:nvSpPr>
      <dsp:spPr>
        <a:xfrm>
          <a:off x="9876123" y="2175585"/>
          <a:ext cx="1680468" cy="6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Learning</a:t>
          </a:r>
          <a:endParaRPr lang="en-US" sz="1200" b="1" kern="1200" dirty="0"/>
        </a:p>
      </dsp:txBody>
      <dsp:txXfrm>
        <a:off x="9876123" y="2175585"/>
        <a:ext cx="1680468" cy="672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582FD-6A07-479C-BB27-97524EE69DB1}">
      <dsp:nvSpPr>
        <dsp:cNvPr id="0" name=""/>
        <dsp:cNvSpPr/>
      </dsp:nvSpPr>
      <dsp:spPr>
        <a:xfrm>
          <a:off x="0" y="2092"/>
          <a:ext cx="1074420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3CFCD-AC3D-43FD-9E3C-07535FE9D704}">
      <dsp:nvSpPr>
        <dsp:cNvPr id="0" name=""/>
        <dsp:cNvSpPr/>
      </dsp:nvSpPr>
      <dsp:spPr>
        <a:xfrm>
          <a:off x="0" y="2092"/>
          <a:ext cx="10744206" cy="7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Times New Roman"/>
              <a:cs typeface="Times New Roman"/>
            </a:rPr>
            <a:t>Help students feel seen and respected</a:t>
          </a:r>
        </a:p>
      </dsp:txBody>
      <dsp:txXfrm>
        <a:off x="0" y="2092"/>
        <a:ext cx="10744206" cy="713385"/>
      </dsp:txXfrm>
    </dsp:sp>
    <dsp:sp modelId="{F85E0CB8-9F3B-42F1-A73C-EF5275BC1E5C}">
      <dsp:nvSpPr>
        <dsp:cNvPr id="0" name=""/>
        <dsp:cNvSpPr/>
      </dsp:nvSpPr>
      <dsp:spPr>
        <a:xfrm>
          <a:off x="0" y="715477"/>
          <a:ext cx="1074420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2F57A-BD3E-4BD5-B392-E7191BC5F141}">
      <dsp:nvSpPr>
        <dsp:cNvPr id="0" name=""/>
        <dsp:cNvSpPr/>
      </dsp:nvSpPr>
      <dsp:spPr>
        <a:xfrm>
          <a:off x="0" y="715477"/>
          <a:ext cx="10744206" cy="7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effectLst/>
              <a:latin typeface="Times New Roman"/>
              <a:cs typeface="Times New Roman"/>
            </a:rPr>
            <a:t>Connect students to the school community</a:t>
          </a:r>
          <a:endParaRPr lang="en-US" sz="2700" b="0" i="0" kern="1200" dirty="0">
            <a:effectLst/>
            <a:latin typeface="Times New Roman"/>
            <a:cs typeface="Times New Roman"/>
          </a:endParaRPr>
        </a:p>
      </dsp:txBody>
      <dsp:txXfrm>
        <a:off x="0" y="715477"/>
        <a:ext cx="10744206" cy="713385"/>
      </dsp:txXfrm>
    </dsp:sp>
    <dsp:sp modelId="{3694A85D-5361-4B62-BEAB-DCA1C5EAFE0E}">
      <dsp:nvSpPr>
        <dsp:cNvPr id="0" name=""/>
        <dsp:cNvSpPr/>
      </dsp:nvSpPr>
      <dsp:spPr>
        <a:xfrm>
          <a:off x="0" y="1428863"/>
          <a:ext cx="1074420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8B584-5F7E-4AA8-AF5F-D2B2A96FE48D}">
      <dsp:nvSpPr>
        <dsp:cNvPr id="0" name=""/>
        <dsp:cNvSpPr/>
      </dsp:nvSpPr>
      <dsp:spPr>
        <a:xfrm>
          <a:off x="0" y="1428863"/>
          <a:ext cx="10744206" cy="7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effectLst/>
              <a:latin typeface="Times New Roman"/>
              <a:cs typeface="Times New Roman"/>
            </a:rPr>
            <a:t>Provide students with opportunities to practice their skills</a:t>
          </a:r>
          <a:endParaRPr lang="en-US" sz="2700" b="0" i="0" kern="1200" dirty="0">
            <a:effectLst/>
            <a:latin typeface="Times New Roman"/>
            <a:cs typeface="Times New Roman"/>
          </a:endParaRPr>
        </a:p>
      </dsp:txBody>
      <dsp:txXfrm>
        <a:off x="0" y="1428863"/>
        <a:ext cx="10744206" cy="713385"/>
      </dsp:txXfrm>
    </dsp:sp>
    <dsp:sp modelId="{5808470C-2442-4EA1-AF77-4572C7A53EF0}">
      <dsp:nvSpPr>
        <dsp:cNvPr id="0" name=""/>
        <dsp:cNvSpPr/>
      </dsp:nvSpPr>
      <dsp:spPr>
        <a:xfrm>
          <a:off x="0" y="2142248"/>
          <a:ext cx="1074420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AE0BE-01A5-4047-8406-8BDF21CB3AB5}">
      <dsp:nvSpPr>
        <dsp:cNvPr id="0" name=""/>
        <dsp:cNvSpPr/>
      </dsp:nvSpPr>
      <dsp:spPr>
        <a:xfrm>
          <a:off x="0" y="2142248"/>
          <a:ext cx="10744206" cy="7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effectLst/>
              <a:latin typeface="Times New Roman"/>
              <a:cs typeface="Times New Roman"/>
            </a:rPr>
            <a:t>Embrace teamwork and shared leadership</a:t>
          </a:r>
          <a:endParaRPr lang="en-US" sz="2700" b="0" i="0" kern="1200" dirty="0">
            <a:effectLst/>
            <a:latin typeface="Times New Roman"/>
            <a:cs typeface="Times New Roman"/>
          </a:endParaRPr>
        </a:p>
      </dsp:txBody>
      <dsp:txXfrm>
        <a:off x="0" y="2142248"/>
        <a:ext cx="10744206" cy="713385"/>
      </dsp:txXfrm>
    </dsp:sp>
    <dsp:sp modelId="{E2E7DBB7-0273-43E6-BE1D-46BD90CBCF45}">
      <dsp:nvSpPr>
        <dsp:cNvPr id="0" name=""/>
        <dsp:cNvSpPr/>
      </dsp:nvSpPr>
      <dsp:spPr>
        <a:xfrm>
          <a:off x="0" y="2855633"/>
          <a:ext cx="1074420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CD418-572B-4CCB-9F83-707115364DF5}">
      <dsp:nvSpPr>
        <dsp:cNvPr id="0" name=""/>
        <dsp:cNvSpPr/>
      </dsp:nvSpPr>
      <dsp:spPr>
        <a:xfrm>
          <a:off x="0" y="2855633"/>
          <a:ext cx="10744206" cy="7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effectLst/>
              <a:latin typeface="Times New Roman"/>
              <a:cs typeface="Times New Roman"/>
            </a:rPr>
            <a:t>Anticipate and adapt to the changing needs of students and the community</a:t>
          </a:r>
          <a:r>
            <a:rPr lang="en-US" sz="2700" kern="1200" dirty="0">
              <a:latin typeface="Times New Roman"/>
              <a:cs typeface="Times New Roman"/>
            </a:rPr>
            <a:t> </a:t>
          </a:r>
        </a:p>
      </dsp:txBody>
      <dsp:txXfrm>
        <a:off x="0" y="2855633"/>
        <a:ext cx="10744206" cy="713385"/>
      </dsp:txXfrm>
    </dsp:sp>
    <dsp:sp modelId="{F59B06D1-955D-4C21-9531-994F09CC5106}">
      <dsp:nvSpPr>
        <dsp:cNvPr id="0" name=""/>
        <dsp:cNvSpPr/>
      </dsp:nvSpPr>
      <dsp:spPr>
        <a:xfrm>
          <a:off x="0" y="3569019"/>
          <a:ext cx="1074420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33479-EC22-4F2E-A1F6-0DFA229CCE77}">
      <dsp:nvSpPr>
        <dsp:cNvPr id="0" name=""/>
        <dsp:cNvSpPr/>
      </dsp:nvSpPr>
      <dsp:spPr>
        <a:xfrm>
          <a:off x="0" y="3569019"/>
          <a:ext cx="10744206" cy="7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569019"/>
        <a:ext cx="10744206" cy="713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DCA90-C691-47B0-A405-6D13AA82BDE0}">
      <dsp:nvSpPr>
        <dsp:cNvPr id="0" name=""/>
        <dsp:cNvSpPr/>
      </dsp:nvSpPr>
      <dsp:spPr>
        <a:xfrm>
          <a:off x="461775" y="1727"/>
          <a:ext cx="3333161" cy="19998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Arial"/>
              <a:cs typeface="Arial"/>
            </a:rPr>
            <a:t>Veterans</a:t>
          </a:r>
          <a:endParaRPr lang="en-US" sz="2000" b="1" kern="1200" dirty="0"/>
        </a:p>
        <a:p>
          <a:pPr marL="57150" lvl="1" indent="-57150" algn="l" defTabSz="488950">
            <a:lnSpc>
              <a:spcPct val="90000"/>
            </a:lnSpc>
            <a:spcBef>
              <a:spcPct val="0"/>
            </a:spcBef>
            <a:spcAft>
              <a:spcPct val="15000"/>
            </a:spcAft>
            <a:buChar char="•"/>
          </a:pPr>
          <a:r>
            <a:rPr lang="en-US" sz="1100" kern="1200" dirty="0">
              <a:latin typeface="Arial"/>
              <a:cs typeface="Arial"/>
            </a:rPr>
            <a:t>Classroom layouts that promotes feelings of safety</a:t>
          </a:r>
          <a:endParaRPr lang="en-US" sz="1100" b="1" kern="1200" dirty="0"/>
        </a:p>
        <a:p>
          <a:pPr marL="57150" lvl="1" indent="-57150" algn="l" defTabSz="488950">
            <a:lnSpc>
              <a:spcPct val="90000"/>
            </a:lnSpc>
            <a:spcBef>
              <a:spcPct val="0"/>
            </a:spcBef>
            <a:spcAft>
              <a:spcPct val="15000"/>
            </a:spcAft>
            <a:buChar char="•"/>
          </a:pPr>
          <a:r>
            <a:rPr lang="en-US" sz="1100" kern="1200" dirty="0">
              <a:latin typeface="Arial"/>
              <a:cs typeface="Arial"/>
            </a:rPr>
            <a:t>Making sure instructions for assignments are readily available (for reasons of memory and recall)</a:t>
          </a:r>
          <a:endParaRPr lang="en-US" sz="1100" b="1" kern="1200" dirty="0"/>
        </a:p>
      </dsp:txBody>
      <dsp:txXfrm>
        <a:off x="461775" y="1727"/>
        <a:ext cx="3333161" cy="1999897"/>
      </dsp:txXfrm>
    </dsp:sp>
    <dsp:sp modelId="{5107E460-CC05-457A-8C9F-187AA55B415E}">
      <dsp:nvSpPr>
        <dsp:cNvPr id="0" name=""/>
        <dsp:cNvSpPr/>
      </dsp:nvSpPr>
      <dsp:spPr>
        <a:xfrm>
          <a:off x="4128254" y="1727"/>
          <a:ext cx="3333161" cy="1999897"/>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a:cs typeface="Arial"/>
            </a:rPr>
            <a:t>Current and former foster youth</a:t>
          </a:r>
          <a:endParaRPr lang="en-US" sz="1800" b="1" kern="1200" dirty="0"/>
        </a:p>
        <a:p>
          <a:pPr marL="57150" lvl="1" indent="-57150" algn="l" defTabSz="488950">
            <a:lnSpc>
              <a:spcPct val="90000"/>
            </a:lnSpc>
            <a:spcBef>
              <a:spcPct val="0"/>
            </a:spcBef>
            <a:spcAft>
              <a:spcPct val="15000"/>
            </a:spcAft>
            <a:buChar char="•"/>
          </a:pPr>
          <a:r>
            <a:rPr lang="en-US" sz="1100" kern="1200" dirty="0">
              <a:latin typeface="Arial"/>
              <a:cs typeface="Arial"/>
            </a:rPr>
            <a:t>Support through transitions (like academic breaks), counseling services, peer mentorship, and academic support like tutoring, summer bridge programs, and study skills workshops</a:t>
          </a:r>
          <a:endParaRPr lang="en-US" sz="1100" kern="1200" dirty="0"/>
        </a:p>
      </dsp:txBody>
      <dsp:txXfrm>
        <a:off x="4128254" y="1727"/>
        <a:ext cx="3333161" cy="1999897"/>
      </dsp:txXfrm>
    </dsp:sp>
    <dsp:sp modelId="{F1B96A6C-E386-44E7-9AC8-C7EE88834AA1}">
      <dsp:nvSpPr>
        <dsp:cNvPr id="0" name=""/>
        <dsp:cNvSpPr/>
      </dsp:nvSpPr>
      <dsp:spPr>
        <a:xfrm>
          <a:off x="7794732" y="1727"/>
          <a:ext cx="3333161" cy="1999897"/>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a:cs typeface="Arial"/>
            </a:rPr>
            <a:t>American Indian/Alaska Native students</a:t>
          </a:r>
          <a:endParaRPr lang="en-US" sz="1800" b="1" kern="1200" dirty="0"/>
        </a:p>
        <a:p>
          <a:pPr marL="57150" lvl="1" indent="-57150" algn="l" defTabSz="488950">
            <a:lnSpc>
              <a:spcPct val="90000"/>
            </a:lnSpc>
            <a:spcBef>
              <a:spcPct val="0"/>
            </a:spcBef>
            <a:spcAft>
              <a:spcPct val="15000"/>
            </a:spcAft>
            <a:buFont typeface="Arial"/>
            <a:buChar char="•"/>
          </a:pPr>
          <a:r>
            <a:rPr lang="en-US" sz="1100" kern="1200">
              <a:latin typeface="Arial"/>
              <a:cs typeface="Arial"/>
            </a:rPr>
            <a:t>practice cultural humility</a:t>
          </a:r>
          <a:endParaRPr lang="en-US" sz="1100" kern="1200" dirty="0"/>
        </a:p>
        <a:p>
          <a:pPr marL="57150" lvl="1" indent="-57150" algn="l" defTabSz="488950">
            <a:lnSpc>
              <a:spcPct val="90000"/>
            </a:lnSpc>
            <a:spcBef>
              <a:spcPct val="0"/>
            </a:spcBef>
            <a:spcAft>
              <a:spcPct val="15000"/>
            </a:spcAft>
            <a:buChar char="•"/>
          </a:pPr>
          <a:r>
            <a:rPr lang="en-US" sz="1100" kern="1200">
              <a:latin typeface="Arial"/>
              <a:cs typeface="Arial"/>
            </a:rPr>
            <a:t>recognize and respect American Indian and Alaska Native wisdom, knowledge, and intelligence. </a:t>
          </a:r>
          <a:endParaRPr lang="en-US" sz="1100" kern="1200" dirty="0">
            <a:latin typeface="Arial"/>
            <a:cs typeface="Arial"/>
          </a:endParaRPr>
        </a:p>
        <a:p>
          <a:pPr marL="57150" lvl="1" indent="-57150" algn="l" defTabSz="488950">
            <a:lnSpc>
              <a:spcPct val="90000"/>
            </a:lnSpc>
            <a:spcBef>
              <a:spcPct val="0"/>
            </a:spcBef>
            <a:spcAft>
              <a:spcPct val="15000"/>
            </a:spcAft>
            <a:buChar char="•"/>
          </a:pPr>
          <a:r>
            <a:rPr lang="en-US" sz="1100" kern="1200">
              <a:latin typeface="Arial"/>
              <a:cs typeface="Arial"/>
            </a:rPr>
            <a:t>Be patient and flexible, including compassion and sensitivity</a:t>
          </a:r>
          <a:endParaRPr lang="en-US" sz="1100" kern="1200" dirty="0">
            <a:latin typeface="Arial"/>
            <a:cs typeface="Arial"/>
          </a:endParaRPr>
        </a:p>
        <a:p>
          <a:pPr marL="57150" lvl="1" indent="-57150" algn="l" defTabSz="488950">
            <a:lnSpc>
              <a:spcPct val="90000"/>
            </a:lnSpc>
            <a:spcBef>
              <a:spcPct val="0"/>
            </a:spcBef>
            <a:spcAft>
              <a:spcPct val="15000"/>
            </a:spcAft>
            <a:buChar char="•"/>
          </a:pPr>
          <a:r>
            <a:rPr lang="en-US" sz="1100" kern="1200">
              <a:latin typeface="Arial"/>
              <a:cs typeface="Arial"/>
            </a:rPr>
            <a:t>Recognize that ongoing community trauma and loss will impact your work</a:t>
          </a:r>
          <a:endParaRPr lang="en-US" sz="1100" kern="1200" dirty="0">
            <a:latin typeface="Arial"/>
            <a:cs typeface="Arial"/>
          </a:endParaRPr>
        </a:p>
      </dsp:txBody>
      <dsp:txXfrm>
        <a:off x="7794732" y="1727"/>
        <a:ext cx="3333161" cy="1999897"/>
      </dsp:txXfrm>
    </dsp:sp>
    <dsp:sp modelId="{9CEBE0C6-508A-453C-B17A-09E6A8553232}">
      <dsp:nvSpPr>
        <dsp:cNvPr id="0" name=""/>
        <dsp:cNvSpPr/>
      </dsp:nvSpPr>
      <dsp:spPr>
        <a:xfrm>
          <a:off x="461775" y="2334940"/>
          <a:ext cx="3333161" cy="1999897"/>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a:cs typeface="Arial"/>
            </a:rPr>
            <a:t>Refugee students</a:t>
          </a:r>
          <a:endParaRPr lang="en-US" sz="2000" b="1" kern="1200" dirty="0"/>
        </a:p>
        <a:p>
          <a:pPr marL="114300" lvl="1" indent="-114300" algn="l" defTabSz="577850">
            <a:lnSpc>
              <a:spcPct val="90000"/>
            </a:lnSpc>
            <a:spcBef>
              <a:spcPct val="0"/>
            </a:spcBef>
            <a:spcAft>
              <a:spcPct val="15000"/>
            </a:spcAft>
            <a:buChar char="•"/>
          </a:pPr>
          <a:r>
            <a:rPr lang="en-US" sz="1300" kern="1200" dirty="0">
              <a:latin typeface="Arial"/>
              <a:cs typeface="Arial"/>
            </a:rPr>
            <a:t>Mentorship, group and individual counseling, and inclusion during holidays and extended academic breaks. </a:t>
          </a:r>
          <a:endParaRPr lang="en-US" sz="1300" kern="1200" dirty="0"/>
        </a:p>
      </dsp:txBody>
      <dsp:txXfrm>
        <a:off x="461775" y="2334940"/>
        <a:ext cx="3333161" cy="1999897"/>
      </dsp:txXfrm>
    </dsp:sp>
    <dsp:sp modelId="{3349D559-81B3-400E-B26E-043F38B7BB07}">
      <dsp:nvSpPr>
        <dsp:cNvPr id="0" name=""/>
        <dsp:cNvSpPr/>
      </dsp:nvSpPr>
      <dsp:spPr>
        <a:xfrm>
          <a:off x="4128254" y="2334940"/>
          <a:ext cx="3333161" cy="1999897"/>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a:cs typeface="Arial"/>
            </a:rPr>
            <a:t>LGBTQ students</a:t>
          </a:r>
          <a:endParaRPr lang="en-US" sz="2000" b="1" kern="1200" dirty="0"/>
        </a:p>
        <a:p>
          <a:pPr marL="114300" lvl="1" indent="-114300" algn="l" defTabSz="577850">
            <a:lnSpc>
              <a:spcPct val="90000"/>
            </a:lnSpc>
            <a:spcBef>
              <a:spcPct val="0"/>
            </a:spcBef>
            <a:spcAft>
              <a:spcPct val="15000"/>
            </a:spcAft>
            <a:buChar char="•"/>
          </a:pPr>
          <a:r>
            <a:rPr lang="en-US" sz="1300" kern="1200">
              <a:latin typeface="Arial"/>
              <a:cs typeface="Arial"/>
            </a:rPr>
            <a:t>Encouraging a sense of belonging, getting training and supervision on the LGBTQ community to be prepared if a student seeks out support. Overall, promote an environment of openness, inclusion, and affirmation for all students of all genders and sexual orientations. </a:t>
          </a:r>
          <a:endParaRPr lang="en-US" sz="1300" kern="1200" dirty="0"/>
        </a:p>
      </dsp:txBody>
      <dsp:txXfrm>
        <a:off x="4128254" y="2334940"/>
        <a:ext cx="3333161" cy="1999897"/>
      </dsp:txXfrm>
    </dsp:sp>
    <dsp:sp modelId="{50B47C79-E4A4-4A14-B036-BFD417EAEE08}">
      <dsp:nvSpPr>
        <dsp:cNvPr id="0" name=""/>
        <dsp:cNvSpPr/>
      </dsp:nvSpPr>
      <dsp:spPr>
        <a:xfrm>
          <a:off x="7794732" y="2334940"/>
          <a:ext cx="3333161" cy="199989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a:cs typeface="Arial"/>
            </a:rPr>
            <a:t>Nontraditional adult learners</a:t>
          </a:r>
          <a:endParaRPr lang="en-US" sz="2000" b="1" kern="1200" dirty="0"/>
        </a:p>
        <a:p>
          <a:pPr marL="57150" lvl="1" indent="-57150" algn="l" defTabSz="488950">
            <a:lnSpc>
              <a:spcPct val="90000"/>
            </a:lnSpc>
            <a:spcBef>
              <a:spcPct val="0"/>
            </a:spcBef>
            <a:spcAft>
              <a:spcPct val="15000"/>
            </a:spcAft>
            <a:buFont typeface="Arial"/>
            <a:buChar char="•"/>
          </a:pPr>
          <a:r>
            <a:rPr lang="en-US" sz="1100" kern="1200" dirty="0">
              <a:latin typeface="Arial"/>
              <a:cs typeface="Arial"/>
            </a:rPr>
            <a:t>Treat each student as a person worthy of respect and capable of learning</a:t>
          </a:r>
          <a:endParaRPr lang="en-US" sz="1100" kern="1200" dirty="0"/>
        </a:p>
        <a:p>
          <a:pPr marL="57150" lvl="1" indent="-57150" algn="l" defTabSz="488950">
            <a:lnSpc>
              <a:spcPct val="90000"/>
            </a:lnSpc>
            <a:spcBef>
              <a:spcPct val="0"/>
            </a:spcBef>
            <a:spcAft>
              <a:spcPct val="15000"/>
            </a:spcAft>
            <a:buChar char="•"/>
          </a:pPr>
          <a:r>
            <a:rPr lang="en-US" sz="1100" kern="1200">
              <a:latin typeface="Arial"/>
              <a:cs typeface="Arial"/>
            </a:rPr>
            <a:t>Treat learning as a dialogue among equals</a:t>
          </a:r>
          <a:endParaRPr lang="en-US" sz="1100" kern="1200" dirty="0">
            <a:latin typeface="Arial"/>
            <a:cs typeface="Arial"/>
          </a:endParaRPr>
        </a:p>
        <a:p>
          <a:pPr marL="57150" lvl="1" indent="-57150" algn="l" defTabSz="488950">
            <a:lnSpc>
              <a:spcPct val="90000"/>
            </a:lnSpc>
            <a:spcBef>
              <a:spcPct val="0"/>
            </a:spcBef>
            <a:spcAft>
              <a:spcPct val="15000"/>
            </a:spcAft>
            <a:buChar char="•"/>
          </a:pPr>
          <a:r>
            <a:rPr lang="en-US" sz="1100" kern="1200">
              <a:latin typeface="Arial"/>
              <a:cs typeface="Arial"/>
            </a:rPr>
            <a:t>Demonstrate deep care</a:t>
          </a:r>
          <a:endParaRPr lang="en-US" sz="1100" kern="1200" dirty="0">
            <a:latin typeface="Arial"/>
            <a:cs typeface="Arial"/>
          </a:endParaRPr>
        </a:p>
        <a:p>
          <a:pPr marL="57150" lvl="1" indent="-57150" algn="l" defTabSz="488950">
            <a:lnSpc>
              <a:spcPct val="90000"/>
            </a:lnSpc>
            <a:spcBef>
              <a:spcPct val="0"/>
            </a:spcBef>
            <a:spcAft>
              <a:spcPct val="15000"/>
            </a:spcAft>
            <a:buChar char="•"/>
          </a:pPr>
          <a:r>
            <a:rPr lang="en-US" sz="1100" kern="1200">
              <a:latin typeface="Arial"/>
              <a:cs typeface="Arial"/>
            </a:rPr>
            <a:t>Establish and maintain clear and healthy boundaries</a:t>
          </a:r>
          <a:endParaRPr lang="en-US" sz="1100" kern="1200" dirty="0">
            <a:latin typeface="Arial"/>
            <a:cs typeface="Arial"/>
          </a:endParaRPr>
        </a:p>
        <a:p>
          <a:pPr marL="57150" lvl="1" indent="-57150" algn="l" defTabSz="488950">
            <a:lnSpc>
              <a:spcPct val="90000"/>
            </a:lnSpc>
            <a:spcBef>
              <a:spcPct val="0"/>
            </a:spcBef>
            <a:spcAft>
              <a:spcPct val="15000"/>
            </a:spcAft>
            <a:buChar char="•"/>
          </a:pPr>
          <a:r>
            <a:rPr lang="en-US" sz="1100" kern="1200">
              <a:latin typeface="Arial"/>
              <a:cs typeface="Arial"/>
            </a:rPr>
            <a:t>Provide opportunities for students to reflect on learning and beliefs</a:t>
          </a:r>
          <a:endParaRPr lang="en-US" sz="1100" kern="1200" dirty="0">
            <a:latin typeface="Arial"/>
            <a:cs typeface="Arial"/>
          </a:endParaRPr>
        </a:p>
      </dsp:txBody>
      <dsp:txXfrm>
        <a:off x="7794732" y="2334940"/>
        <a:ext cx="3333161" cy="19998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D16F-623E-4FA9-96DA-C92757280C67}">
      <dsp:nvSpPr>
        <dsp:cNvPr id="0" name=""/>
        <dsp:cNvSpPr/>
      </dsp:nvSpPr>
      <dsp:spPr>
        <a:xfrm>
          <a:off x="4278" y="183684"/>
          <a:ext cx="2572620" cy="1015132"/>
        </a:xfrm>
        <a:prstGeom prst="rect">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Calibri"/>
              <a:cs typeface="Calibri"/>
            </a:rPr>
            <a:t>Realize</a:t>
          </a:r>
          <a:endParaRPr lang="en-US" sz="2800" kern="1200" dirty="0"/>
        </a:p>
      </dsp:txBody>
      <dsp:txXfrm>
        <a:off x="4278" y="183684"/>
        <a:ext cx="2572620" cy="1015132"/>
      </dsp:txXfrm>
    </dsp:sp>
    <dsp:sp modelId="{DD7215FF-BD4D-494A-85D5-1E9B90D88E8A}">
      <dsp:nvSpPr>
        <dsp:cNvPr id="0" name=""/>
        <dsp:cNvSpPr/>
      </dsp:nvSpPr>
      <dsp:spPr>
        <a:xfrm>
          <a:off x="4278"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How trauma affects people</a:t>
          </a:r>
        </a:p>
      </dsp:txBody>
      <dsp:txXfrm>
        <a:off x="4278" y="1198817"/>
        <a:ext cx="2572620" cy="1681312"/>
      </dsp:txXfrm>
    </dsp:sp>
    <dsp:sp modelId="{0564E0E1-837B-4379-A096-20EA030BD9D3}">
      <dsp:nvSpPr>
        <dsp:cNvPr id="0" name=""/>
        <dsp:cNvSpPr/>
      </dsp:nvSpPr>
      <dsp:spPr>
        <a:xfrm>
          <a:off x="2937065" y="183684"/>
          <a:ext cx="2572620" cy="1015132"/>
        </a:xfrm>
        <a:prstGeom prst="rect">
          <a:avLst/>
        </a:prstGeom>
        <a:solidFill>
          <a:schemeClr val="accent6">
            <a:alpha val="90000"/>
            <a:hueOff val="0"/>
            <a:satOff val="0"/>
            <a:lumOff val="0"/>
            <a:alphaOff val="-13333"/>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a:cs typeface="Calibri"/>
            </a:rPr>
            <a:t>Recognize</a:t>
          </a:r>
          <a:endParaRPr lang="en-US" sz="2800" kern="1200" dirty="0"/>
        </a:p>
      </dsp:txBody>
      <dsp:txXfrm>
        <a:off x="2937065" y="183684"/>
        <a:ext cx="2572620" cy="1015132"/>
      </dsp:txXfrm>
    </dsp:sp>
    <dsp:sp modelId="{3212B1A3-713D-4EBB-885E-A56956A5D514}">
      <dsp:nvSpPr>
        <dsp:cNvPr id="0" name=""/>
        <dsp:cNvSpPr/>
      </dsp:nvSpPr>
      <dsp:spPr>
        <a:xfrm>
          <a:off x="2937065"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The signs of trauma responses</a:t>
          </a:r>
        </a:p>
      </dsp:txBody>
      <dsp:txXfrm>
        <a:off x="2937065" y="1198817"/>
        <a:ext cx="2572620" cy="1681312"/>
      </dsp:txXfrm>
    </dsp:sp>
    <dsp:sp modelId="{7093536D-D3EF-4F4D-8B97-49AB10538AA3}">
      <dsp:nvSpPr>
        <dsp:cNvPr id="0" name=""/>
        <dsp:cNvSpPr/>
      </dsp:nvSpPr>
      <dsp:spPr>
        <a:xfrm>
          <a:off x="5869852" y="183684"/>
          <a:ext cx="2572620" cy="1015132"/>
        </a:xfrm>
        <a:prstGeom prst="rect">
          <a:avLst/>
        </a:prstGeom>
        <a:solidFill>
          <a:schemeClr val="accent6">
            <a:alpha val="90000"/>
            <a:hueOff val="0"/>
            <a:satOff val="0"/>
            <a:lumOff val="0"/>
            <a:alphaOff val="-26667"/>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a:cs typeface="Calibri"/>
            </a:rPr>
            <a:t>Respond</a:t>
          </a:r>
          <a:endParaRPr lang="en-US" sz="2800" kern="1200" dirty="0"/>
        </a:p>
      </dsp:txBody>
      <dsp:txXfrm>
        <a:off x="5869852" y="183684"/>
        <a:ext cx="2572620" cy="1015132"/>
      </dsp:txXfrm>
    </dsp:sp>
    <dsp:sp modelId="{8F13484B-4EE9-4CF8-85C7-F9CABBA48AF3}">
      <dsp:nvSpPr>
        <dsp:cNvPr id="0" name=""/>
        <dsp:cNvSpPr/>
      </dsp:nvSpPr>
      <dsp:spPr>
        <a:xfrm>
          <a:off x="5869852"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By applying Trauma-Informed principles</a:t>
          </a:r>
        </a:p>
      </dsp:txBody>
      <dsp:txXfrm>
        <a:off x="5869852" y="1198817"/>
        <a:ext cx="2572620" cy="1681312"/>
      </dsp:txXfrm>
    </dsp:sp>
    <dsp:sp modelId="{71134C38-4992-47F8-B9D1-C65AB29D84AB}">
      <dsp:nvSpPr>
        <dsp:cNvPr id="0" name=""/>
        <dsp:cNvSpPr/>
      </dsp:nvSpPr>
      <dsp:spPr>
        <a:xfrm>
          <a:off x="8802640" y="183684"/>
          <a:ext cx="2572620" cy="1015132"/>
        </a:xfrm>
        <a:prstGeom prst="rect">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a:cs typeface="Calibri"/>
            </a:rPr>
            <a:t>Resist re-traumatization</a:t>
          </a:r>
          <a:endParaRPr lang="en-US" sz="2800" kern="1200" dirty="0"/>
        </a:p>
      </dsp:txBody>
      <dsp:txXfrm>
        <a:off x="8802640" y="183684"/>
        <a:ext cx="2572620" cy="1015132"/>
      </dsp:txXfrm>
    </dsp:sp>
    <dsp:sp modelId="{562A51A2-50AC-48B1-A5B1-485075C6E75F}">
      <dsp:nvSpPr>
        <dsp:cNvPr id="0" name=""/>
        <dsp:cNvSpPr/>
      </dsp:nvSpPr>
      <dsp:spPr>
        <a:xfrm>
          <a:off x="8802640"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By being mindful and trauma-informed</a:t>
          </a:r>
        </a:p>
      </dsp:txBody>
      <dsp:txXfrm>
        <a:off x="8802640" y="1198817"/>
        <a:ext cx="2572620" cy="1681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E6715-5DB2-4362-997D-8C6857B687AD}">
      <dsp:nvSpPr>
        <dsp:cNvPr id="0" name=""/>
        <dsp:cNvSpPr/>
      </dsp:nvSpPr>
      <dsp:spPr>
        <a:xfrm>
          <a:off x="1799" y="548781"/>
          <a:ext cx="3790335" cy="2576619"/>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Organizations and systems can </a:t>
          </a:r>
          <a:r>
            <a:rPr lang="en-US" sz="2500" b="1" kern="1200" dirty="0"/>
            <a:t>unintentionally</a:t>
          </a:r>
          <a:r>
            <a:rPr lang="en-US" sz="2500" kern="1200" dirty="0"/>
            <a:t> re-traumatize those receiving services and the individuals who work there</a:t>
          </a:r>
        </a:p>
      </dsp:txBody>
      <dsp:txXfrm>
        <a:off x="1799" y="548781"/>
        <a:ext cx="3790335" cy="2576619"/>
      </dsp:txXfrm>
    </dsp:sp>
    <dsp:sp modelId="{7E4C80C1-B007-4940-B746-B941CC5B8180}">
      <dsp:nvSpPr>
        <dsp:cNvPr id="0" name=""/>
        <dsp:cNvSpPr/>
      </dsp:nvSpPr>
      <dsp:spPr>
        <a:xfrm>
          <a:off x="4221571" y="548781"/>
          <a:ext cx="3653130" cy="2576619"/>
        </a:xfrm>
        <a:prstGeom prst="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Interaction, procedure or something in the physical environment that </a:t>
          </a:r>
          <a:r>
            <a:rPr lang="en-US" sz="2500" b="1" kern="1200" dirty="0"/>
            <a:t>replicates someone's trauma </a:t>
          </a:r>
          <a:r>
            <a:rPr lang="en-US" sz="2500" kern="1200" dirty="0"/>
            <a:t>literally or symbolically</a:t>
          </a:r>
        </a:p>
      </dsp:txBody>
      <dsp:txXfrm>
        <a:off x="4221571" y="548781"/>
        <a:ext cx="3653130" cy="2576619"/>
      </dsp:txXfrm>
    </dsp:sp>
    <dsp:sp modelId="{149E09D5-E3BE-4940-AE66-E4484D07D6F6}">
      <dsp:nvSpPr>
        <dsp:cNvPr id="0" name=""/>
        <dsp:cNvSpPr/>
      </dsp:nvSpPr>
      <dsp:spPr>
        <a:xfrm>
          <a:off x="8304138" y="548781"/>
          <a:ext cx="3451896" cy="2576619"/>
        </a:xfrm>
        <a:prstGeom prst="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Triggers emotions or thoughts associated with original experience</a:t>
          </a:r>
        </a:p>
      </dsp:txBody>
      <dsp:txXfrm>
        <a:off x="8304138" y="548781"/>
        <a:ext cx="3451896" cy="25766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B1C4B-241F-48E2-BFDB-4B3BB9BE7E77}">
      <dsp:nvSpPr>
        <dsp:cNvPr id="0" name=""/>
        <dsp:cNvSpPr/>
      </dsp:nvSpPr>
      <dsp:spPr>
        <a:xfrm>
          <a:off x="5608276" y="1432431"/>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235C323-AE17-48CE-9394-43D9E3485E96}">
      <dsp:nvSpPr>
        <dsp:cNvPr id="0" name=""/>
        <dsp:cNvSpPr/>
      </dsp:nvSpPr>
      <dsp:spPr>
        <a:xfrm>
          <a:off x="5368396" y="0"/>
          <a:ext cx="2398794" cy="1306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Safety</a:t>
          </a:r>
        </a:p>
      </dsp:txBody>
      <dsp:txXfrm>
        <a:off x="5368396" y="0"/>
        <a:ext cx="2398794" cy="1306736"/>
      </dsp:txXfrm>
    </dsp:sp>
    <dsp:sp modelId="{22F56111-75CE-436D-975F-C6C66429A76A}">
      <dsp:nvSpPr>
        <dsp:cNvPr id="0" name=""/>
        <dsp:cNvSpPr/>
      </dsp:nvSpPr>
      <dsp:spPr>
        <a:xfrm>
          <a:off x="6231163" y="1792095"/>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A9BCC99-5EA2-43FA-871E-3BAF8DDA800B}">
      <dsp:nvSpPr>
        <dsp:cNvPr id="0" name=""/>
        <dsp:cNvSpPr/>
      </dsp:nvSpPr>
      <dsp:spPr>
        <a:xfrm>
          <a:off x="8292527" y="1244510"/>
          <a:ext cx="2273257" cy="1431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Trustworthiness and Transparency</a:t>
          </a:r>
        </a:p>
      </dsp:txBody>
      <dsp:txXfrm>
        <a:off x="8292527" y="1244510"/>
        <a:ext cx="2273257" cy="1431187"/>
      </dsp:txXfrm>
    </dsp:sp>
    <dsp:sp modelId="{298FE00A-E271-4100-A834-3FFE34C60058}">
      <dsp:nvSpPr>
        <dsp:cNvPr id="0" name=""/>
        <dsp:cNvSpPr/>
      </dsp:nvSpPr>
      <dsp:spPr>
        <a:xfrm>
          <a:off x="6231163" y="2511422"/>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20F240A-CDE7-4E6D-89AC-8F3DF284BE8D}">
      <dsp:nvSpPr>
        <dsp:cNvPr id="0" name=""/>
        <dsp:cNvSpPr/>
      </dsp:nvSpPr>
      <dsp:spPr>
        <a:xfrm>
          <a:off x="8292527" y="3378846"/>
          <a:ext cx="2273257" cy="15991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Peer Support</a:t>
          </a:r>
        </a:p>
      </dsp:txBody>
      <dsp:txXfrm>
        <a:off x="8292527" y="3378846"/>
        <a:ext cx="2273257" cy="1599196"/>
      </dsp:txXfrm>
    </dsp:sp>
    <dsp:sp modelId="{60F38FF0-E518-456A-BF0A-98F07EC56531}">
      <dsp:nvSpPr>
        <dsp:cNvPr id="0" name=""/>
        <dsp:cNvSpPr/>
      </dsp:nvSpPr>
      <dsp:spPr>
        <a:xfrm>
          <a:off x="5608276" y="2871708"/>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A13FD06-F709-4408-8659-77ABA9FAF9E2}">
      <dsp:nvSpPr>
        <dsp:cNvPr id="0" name=""/>
        <dsp:cNvSpPr/>
      </dsp:nvSpPr>
      <dsp:spPr>
        <a:xfrm>
          <a:off x="5250436" y="4666360"/>
          <a:ext cx="2693725" cy="1306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Collaboration  and Mutuality</a:t>
          </a:r>
        </a:p>
      </dsp:txBody>
      <dsp:txXfrm>
        <a:off x="5250436" y="4666360"/>
        <a:ext cx="2693725" cy="1306736"/>
      </dsp:txXfrm>
    </dsp:sp>
    <dsp:sp modelId="{861F4A98-B0BA-434A-A94B-71A0C457F6D4}">
      <dsp:nvSpPr>
        <dsp:cNvPr id="0" name=""/>
        <dsp:cNvSpPr/>
      </dsp:nvSpPr>
      <dsp:spPr>
        <a:xfrm>
          <a:off x="4985389" y="2511422"/>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616D1A8-604C-45BE-94A2-816D175747DA}">
      <dsp:nvSpPr>
        <dsp:cNvPr id="0" name=""/>
        <dsp:cNvSpPr/>
      </dsp:nvSpPr>
      <dsp:spPr>
        <a:xfrm>
          <a:off x="2569803" y="3378846"/>
          <a:ext cx="2273257" cy="15991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Empowerment, Voice and Choice</a:t>
          </a:r>
        </a:p>
      </dsp:txBody>
      <dsp:txXfrm>
        <a:off x="2569803" y="3378846"/>
        <a:ext cx="2273257" cy="1599196"/>
      </dsp:txXfrm>
    </dsp:sp>
    <dsp:sp modelId="{0C5D3DCE-74D5-496A-A04D-6C98F96D78E1}">
      <dsp:nvSpPr>
        <dsp:cNvPr id="0" name=""/>
        <dsp:cNvSpPr/>
      </dsp:nvSpPr>
      <dsp:spPr>
        <a:xfrm>
          <a:off x="4985389" y="1792095"/>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634A688-9A19-4BC9-9A42-129FD16F235A}">
      <dsp:nvSpPr>
        <dsp:cNvPr id="0" name=""/>
        <dsp:cNvSpPr/>
      </dsp:nvSpPr>
      <dsp:spPr>
        <a:xfrm>
          <a:off x="2569803" y="1244510"/>
          <a:ext cx="2273257" cy="15991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Cultural, Historical and Gender</a:t>
          </a:r>
          <a:r>
            <a:rPr lang="en-US" sz="2400" kern="1200" dirty="0">
              <a:solidFill>
                <a:schemeClr val="tx1"/>
              </a:solidFill>
              <a:latin typeface="Arial" panose="020B0604020202020204"/>
              <a:cs typeface="Arial" panose="020B0604020202020204"/>
            </a:rPr>
            <a:t> Issues</a:t>
          </a:r>
          <a:endParaRPr lang="en-US" sz="2400" kern="1200" dirty="0">
            <a:solidFill>
              <a:schemeClr val="tx1"/>
            </a:solidFill>
            <a:latin typeface="Calibri Light"/>
            <a:cs typeface="Calibri Light"/>
          </a:endParaRPr>
        </a:p>
      </dsp:txBody>
      <dsp:txXfrm>
        <a:off x="2569803" y="1244510"/>
        <a:ext cx="2273257" cy="15991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8/29/2022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ilienteducator.com/collections/wellbe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cialwork.buffalo.edu/social-research/institutes-centers/institute-on-trauma-and-trauma-informed-care/Trauma-Informed-Organizational-Change-Manual0.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orthwest.org/resources/trauma-informed-practices-postsecondary-education-gui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resilienteducator.com/classroom-resources/social-emotional-learning-circles/" TargetMode="External"/><Relationship Id="rId3" Type="http://schemas.openxmlformats.org/officeDocument/2006/relationships/hyperlink" Target="https://resilienteducator.com/collections/social-emotional-development-resources/" TargetMode="External"/><Relationship Id="rId7" Type="http://schemas.openxmlformats.org/officeDocument/2006/relationships/hyperlink" Target="https://resilienteducator.com/lifestyle/breathing-exercises-for-teachers-student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esilienteducator.com/classroom-resources/mindfulness-activities-kids-classroom/" TargetMode="External"/><Relationship Id="rId5" Type="http://schemas.openxmlformats.org/officeDocument/2006/relationships/hyperlink" Target="https://resilienteducator.com/classroom-resources/social-emotional-counseling-activities/" TargetMode="External"/><Relationship Id="rId4" Type="http://schemas.openxmlformats.org/officeDocument/2006/relationships/hyperlink" Target="https://resilienteducator.com/classroom-resources/advice-on-positive-classroom-management-that-works/" TargetMode="External"/><Relationship Id="rId9" Type="http://schemas.openxmlformats.org/officeDocument/2006/relationships/hyperlink" Target="https://resilienteducator.com/collections/covid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TI Teaching: Trauma Affected Students</a:t>
            </a:r>
          </a:p>
          <a:p>
            <a:pPr>
              <a:lnSpc>
                <a:spcPct val="90000"/>
              </a:lnSpc>
              <a:spcBef>
                <a:spcPts val="1000"/>
              </a:spcBef>
            </a:pPr>
            <a:r>
              <a:rPr lang="en-US" dirty="0"/>
              <a:t>Level: Beginner/Intermediate/Clinical</a:t>
            </a:r>
          </a:p>
          <a:p>
            <a:pPr>
              <a:lnSpc>
                <a:spcPct val="90000"/>
              </a:lnSpc>
              <a:spcBef>
                <a:spcPts val="1000"/>
              </a:spcBef>
            </a:pPr>
            <a:endParaRPr lang="en-US" dirty="0">
              <a:cs typeface="Calibri"/>
            </a:endParaRPr>
          </a:p>
          <a:p>
            <a:pPr>
              <a:lnSpc>
                <a:spcPct val="90000"/>
              </a:lnSpc>
              <a:spcBef>
                <a:spcPts val="1000"/>
              </a:spcBef>
            </a:pPr>
            <a:r>
              <a:rPr lang="en-US" dirty="0">
                <a:cs typeface="Calibri"/>
              </a:rPr>
              <a:t>These stats were used in “Introduction” Section as well. </a:t>
            </a:r>
          </a:p>
          <a:p>
            <a:pPr>
              <a:lnSpc>
                <a:spcPct val="90000"/>
              </a:lnSpc>
              <a:spcBef>
                <a:spcPts val="1000"/>
              </a:spcBef>
            </a:pPr>
            <a:endParaRPr lang="en-US" dirty="0">
              <a:cs typeface="Calibri"/>
            </a:endParaRPr>
          </a:p>
          <a:p>
            <a:r>
              <a:rPr lang="en-US" b="1" dirty="0">
                <a:cs typeface="Calibri"/>
              </a:rPr>
              <a:t>Discussion:</a:t>
            </a:r>
          </a:p>
          <a:p>
            <a:pPr marL="171450" indent="-171450">
              <a:buFont typeface="Arial" panose="020B0604020202020204" pitchFamily="34" charset="0"/>
              <a:buChar char="•"/>
            </a:pPr>
            <a:r>
              <a:rPr lang="en-US" b="0" dirty="0">
                <a:cs typeface="Calibri"/>
              </a:rPr>
              <a:t>So much of the general population we interact with have experienced trauma in some capacity, and these statistics are look just into our student population. </a:t>
            </a:r>
          </a:p>
          <a:p>
            <a:pPr marL="171450" indent="-171450">
              <a:buFont typeface="Arial" panose="020B0604020202020204" pitchFamily="34" charset="0"/>
              <a:buChar char="•"/>
            </a:pPr>
            <a:r>
              <a:rPr lang="en-US" b="0" dirty="0">
                <a:cs typeface="Calibri"/>
              </a:rPr>
              <a:t>How do you think these statistics affect access and decisions to attend post-secondary education? </a:t>
            </a:r>
          </a:p>
          <a:p>
            <a:endParaRPr lang="en-US" b="1" dirty="0">
              <a:cs typeface="Calibri"/>
            </a:endParaRPr>
          </a:p>
          <a:p>
            <a:endParaRPr lang="en-US" dirty="0">
              <a:cs typeface="Calibri"/>
            </a:endParaRPr>
          </a:p>
          <a:p>
            <a:r>
              <a:rPr lang="en-US" b="1" dirty="0">
                <a:cs typeface="Calibri"/>
              </a:rPr>
              <a:t>Sources:</a:t>
            </a:r>
          </a:p>
          <a:p>
            <a:pPr marL="171450" indent="-171450">
              <a:buFont typeface="Arial" panose="020B0604020202020204" pitchFamily="34" charset="0"/>
              <a:buChar char="•"/>
            </a:pPr>
            <a:r>
              <a:rPr lang="en-US" b="0" dirty="0"/>
              <a:t>Education Northwest | Trauma-Informed Practices for Postsecondary Education: A Guide</a:t>
            </a:r>
          </a:p>
          <a:p>
            <a:pPr marL="171450" indent="-171450">
              <a:buFont typeface="Arial" panose="020B0604020202020204" pitchFamily="34" charset="0"/>
              <a:buChar char="•"/>
            </a:pPr>
            <a:r>
              <a:rPr lang="en-US" dirty="0"/>
              <a:t>National Center for Mental Health Promotion and Youth Violence Prevention . (2012) . Childhood trauma and its effect on healthy development. Retrieved from Education Development Center website: http://www.promoteprevent.org/content/childhood-trauma-and-its-effect-healthy-development</a:t>
            </a:r>
            <a:endParaRPr lang="en-US" dirty="0">
              <a:cs typeface="Calibri" panose="020F0502020204030204"/>
            </a:endParaRPr>
          </a:p>
          <a:p>
            <a:pPr marL="171450" indent="-171450">
              <a:buFont typeface="Arial" panose="020B0604020202020204" pitchFamily="34" charset="0"/>
              <a:buChar char="•"/>
            </a:pPr>
            <a:r>
              <a:rPr lang="en-US" dirty="0"/>
              <a:t>Read, J . P ., Ouimette, P ., White, J ., Colder, C ., &amp; Farrow, S . (2011) . Rates of DSM–IV–TR trauma exposure and posttraumatic stress disorder among newly matriculated college students . Psychological Trauma: Theory, Research, Practice, and Policy, 3(2), 148–156 .</a:t>
            </a:r>
            <a:endParaRPr lang="en-US" dirty="0">
              <a:cs typeface="Calibri" panose="020F0502020204030204"/>
            </a:endParaRPr>
          </a:p>
          <a:p>
            <a:pPr marL="171450" indent="-171450">
              <a:buFont typeface="Arial" panose="020B0604020202020204" pitchFamily="34" charset="0"/>
              <a:buChar char="•"/>
            </a:pPr>
            <a:r>
              <a:rPr lang="en-US" dirty="0" err="1"/>
              <a:t>Shonk</a:t>
            </a:r>
            <a:r>
              <a:rPr lang="en-US" dirty="0"/>
              <a:t>, S. M., &amp; Cicchetti, D. (2001). Maltreatment, competency deficits, and risk for academic and behavioral maladjustment. Developmental Psychology, 37(1), 3–17</a:t>
            </a:r>
          </a:p>
          <a:p>
            <a:pPr marL="171450" indent="-171450">
              <a:buFont typeface="Arial" panose="020B0604020202020204" pitchFamily="34" charset="0"/>
              <a:buChar char="•"/>
            </a:pPr>
            <a:r>
              <a:rPr lang="en-US" sz="1200" b="0" i="0" dirty="0">
                <a:solidFill>
                  <a:srgbClr val="000000"/>
                </a:solidFill>
                <a:effectLst/>
                <a:latin typeface="Calibri"/>
                <a:cs typeface="Calibri"/>
              </a:rPr>
              <a:t>Smyth, J. M., </a:t>
            </a:r>
            <a:r>
              <a:rPr lang="en-US" sz="1200" b="0" i="0" dirty="0" err="1">
                <a:solidFill>
                  <a:srgbClr val="000000"/>
                </a:solidFill>
                <a:effectLst/>
                <a:latin typeface="Calibri"/>
                <a:cs typeface="Calibri"/>
              </a:rPr>
              <a:t>Hockemeyer</a:t>
            </a:r>
            <a:r>
              <a:rPr lang="en-US" sz="1200" b="0" i="0" dirty="0">
                <a:solidFill>
                  <a:srgbClr val="000000"/>
                </a:solidFill>
                <a:effectLst/>
                <a:latin typeface="Calibri"/>
                <a:cs typeface="Calibri"/>
              </a:rPr>
              <a:t>, J. R., Heron, K. E., </a:t>
            </a:r>
            <a:r>
              <a:rPr lang="en-US" sz="1200" b="0" i="0" dirty="0" err="1">
                <a:solidFill>
                  <a:srgbClr val="000000"/>
                </a:solidFill>
                <a:effectLst/>
                <a:latin typeface="Calibri"/>
                <a:cs typeface="Calibri"/>
              </a:rPr>
              <a:t>Wonderlich</a:t>
            </a:r>
            <a:r>
              <a:rPr lang="en-US" sz="1200" b="0" i="0" dirty="0">
                <a:solidFill>
                  <a:srgbClr val="000000"/>
                </a:solidFill>
                <a:effectLst/>
                <a:latin typeface="Calibri"/>
                <a:cs typeface="Calibri"/>
              </a:rPr>
              <a:t>, S. A., &amp; Pennebaker, J. W. (2008). Prevalence, type, disclosure, and severity of adverse life events in college students. Journal of American College Health, 57(1), 69-76.​ </a:t>
            </a:r>
          </a:p>
          <a:p>
            <a:pPr marL="285750" indent="-285750">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a:t>
            </a:fld>
            <a:endParaRPr lang="en-US"/>
          </a:p>
        </p:txBody>
      </p:sp>
    </p:spTree>
    <p:extLst>
      <p:ext uri="{BB962C8B-B14F-4D97-AF65-F5344CB8AC3E}">
        <p14:creationId xmlns:p14="http://schemas.microsoft.com/office/powerpoint/2010/main" val="384516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444444"/>
                </a:solidFill>
                <a:effectLst/>
                <a:latin typeface="Calibri" panose="020F0502020204030204" pitchFamily="34" charset="0"/>
              </a:rPr>
              <a:t>​</a:t>
            </a:r>
            <a:r>
              <a:rPr lang="en-US" sz="1200" b="0" dirty="0">
                <a:cs typeface="Calibri"/>
              </a:rPr>
              <a:t>TI Teaching: Classroom Best Practices Self Care 1B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b="0" dirty="0">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a:cs typeface="Calibri"/>
              </a:rPr>
              <a:t>Discussion</a:t>
            </a:r>
          </a:p>
          <a:p>
            <a:pPr algn="l" rtl="0" fontAlgn="base"/>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00000"/>
                </a:solidFill>
                <a:effectLst/>
                <a:latin typeface="Calibri" panose="020F0502020204030204" pitchFamily="34" charset="0"/>
              </a:rPr>
              <a:t>Self-care while being trauma-informed</a:t>
            </a:r>
            <a:r>
              <a:rPr lang="en-US" sz="1800" b="0" i="0" u="sng" dirty="0">
                <a:solidFill>
                  <a:srgbClr val="444444"/>
                </a:solidFill>
                <a:effectLst/>
                <a:latin typeface="Calibri" panose="020F0502020204030204" pitchFamily="34" charset="0"/>
              </a:rPr>
              <a:t>​</a:t>
            </a:r>
            <a:endParaRPr lang="en-US" b="0" i="0" u="sng"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 order to create a supportive, trauma-informed classroom, it is imperative that instructors not only identify and deal with their own trauma but also regularly engage in self-care. </a:t>
            </a:r>
            <a:r>
              <a:rPr lang="en-US" sz="1800" b="0" i="0" u="sng" strike="noStrike" dirty="0">
                <a:solidFill>
                  <a:srgbClr val="0000FF"/>
                </a:solidFill>
                <a:effectLst/>
                <a:latin typeface="Calibri" panose="020F0502020204030204" pitchFamily="34" charset="0"/>
                <a:hlinkClick r:id="rId3"/>
              </a:rPr>
              <a:t>Self-care techniques</a:t>
            </a:r>
            <a:r>
              <a:rPr lang="en-US" sz="1800" b="0" i="0" u="none" strike="noStrike" dirty="0">
                <a:solidFill>
                  <a:srgbClr val="000000"/>
                </a:solidFill>
                <a:effectLst/>
                <a:latin typeface="Calibri" panose="020F0502020204030204" pitchFamily="34" charset="0"/>
              </a:rPr>
              <a:t> can vary based on the educator’s preferences, but examples include exercise, traveling, reading, meditation, yoga, seeing a therapist, and participating in creative or artistic pursuits, such as dancing or painting.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Effective strategies to manage trauma related stress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Self-care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Reflective practice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Mindfulness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Emotion regulation skills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Supervision and supervisory support (how therapists use clinical supervision)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Learning – like today – what else keeps you learning? How do you gain mastery?  </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10</a:t>
            </a:fld>
            <a:endParaRPr lang="en-US"/>
          </a:p>
        </p:txBody>
      </p:sp>
    </p:spTree>
    <p:extLst>
      <p:ext uri="{BB962C8B-B14F-4D97-AF65-F5344CB8AC3E}">
        <p14:creationId xmlns:p14="http://schemas.microsoft.com/office/powerpoint/2010/main" val="25684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Working with trauma-affected students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endParaRPr lang="en-US" b="0" i="0" dirty="0">
              <a:effectLst/>
              <a:latin typeface="Times New Roman" panose="02020603050405020304" pitchFamily="18" charset="0"/>
            </a:endParaRPr>
          </a:p>
          <a:p>
            <a:r>
              <a:rPr lang="en-US" b="1" i="0" dirty="0">
                <a:effectLst/>
                <a:latin typeface="Times New Roman" panose="02020603050405020304" pitchFamily="18" charset="0"/>
              </a:rPr>
              <a:t>Discussion:</a:t>
            </a:r>
            <a:endParaRPr lang="en-US" b="0" i="0" dirty="0">
              <a:effectLst/>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a:cs typeface="Arial"/>
              </a:rPr>
              <a:t>Trauma-informed educators should neither ignore nor dwell on students’ trauma, but they should validate and normalize students’ experiences, help students understand how the past influences the present, and empower them to manage their present lives more effectively (Knight, 2015) .</a:t>
            </a:r>
          </a:p>
          <a:p>
            <a:pPr marL="0" indent="0">
              <a:buNone/>
            </a:pPr>
            <a:endParaRPr lang="en-US" b="0" i="0" dirty="0">
              <a:effectLst/>
              <a:latin typeface="Times New Roman" panose="02020603050405020304" pitchFamily="18" charset="0"/>
            </a:endParaRPr>
          </a:p>
          <a:p>
            <a:pPr>
              <a:defRPr/>
            </a:pPr>
            <a:r>
              <a:rPr lang="en-US" b="0" i="0" dirty="0">
                <a:effectLst/>
                <a:latin typeface="Times New Roman"/>
                <a:cs typeface="Times New Roman"/>
              </a:rPr>
              <a:t>Hoch et al . (2015) recommend that postsecondary educators take the following steps to meet the needs of students who have experienced trauma:</a:t>
            </a:r>
            <a:r>
              <a:rPr lang="en-US" dirty="0">
                <a:latin typeface="Times New Roman"/>
                <a:cs typeface="Times New Roman"/>
              </a:rPr>
              <a:t> </a:t>
            </a:r>
            <a:endParaRPr lang="en-US" b="0" i="0" dirty="0">
              <a:effectLst/>
              <a:latin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Times New Roman"/>
                <a:cs typeface="Times New Roman"/>
              </a:rPr>
              <a:t>Connect students to the school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Times New Roman"/>
                <a:cs typeface="Times New Roman"/>
              </a:rPr>
              <a:t>Provide students with opportunities to practice their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Times New Roman"/>
                <a:cs typeface="Times New Roman"/>
              </a:rPr>
              <a:t>Embrace teamwork and shared leadership</a:t>
            </a:r>
          </a:p>
          <a:p>
            <a:pPr marL="171450" indent="-171450">
              <a:buFont typeface="Arial" panose="020B0604020202020204" pitchFamily="34" charset="0"/>
              <a:buChar char="•"/>
              <a:defRPr/>
            </a:pPr>
            <a:r>
              <a:rPr lang="en-US" b="0" i="0" dirty="0">
                <a:effectLst/>
                <a:latin typeface="Times New Roman"/>
                <a:cs typeface="Times New Roman"/>
              </a:rPr>
              <a:t>Anticipate and adapt to the changing needs of students and the community</a:t>
            </a:r>
            <a:r>
              <a:rPr lang="en-US" dirty="0">
                <a:latin typeface="Times New Roman"/>
                <a:cs typeface="Times New Roman"/>
              </a:rPr>
              <a:t> </a:t>
            </a:r>
          </a:p>
          <a:p>
            <a:pPr marL="171450" indent="-171450">
              <a:buFont typeface="Arial" panose="020B0604020202020204" pitchFamily="34" charset="0"/>
              <a:buChar char="•"/>
              <a:defRPr/>
            </a:pPr>
            <a:endParaRPr lang="en-US" b="0" i="0" dirty="0">
              <a:effectLst/>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a:ea typeface="Calibri" panose="020F0502020204030204" pitchFamily="34" charset="0"/>
                <a:cs typeface="Calibri"/>
              </a:rPr>
              <a:t>Look at the whole person, ACEs and wellness, understand their identities, help students feel seen/respected, concrete examples of what being trauma-informed and inclusive looks like (what is inclusive language?)</a:t>
            </a:r>
            <a:r>
              <a:rPr lang="en-US" dirty="0">
                <a:latin typeface="Calibri"/>
                <a:ea typeface="Calibri" panose="020F0502020204030204" pitchFamily="34" charset="0"/>
                <a:cs typeface="Calibri"/>
              </a:rPr>
              <a:t> </a:t>
            </a:r>
            <a:endParaRPr lang="en-US" sz="1200" dirty="0">
              <a:effectLst/>
              <a:latin typeface="Calibri" panose="020F0502020204030204" pitchFamily="34" charset="0"/>
              <a:ea typeface="Calibri" panose="020F0502020204030204" pitchFamily="34" charset="0"/>
              <a:cs typeface="Calibri"/>
            </a:endParaRPr>
          </a:p>
          <a:p>
            <a:pPr marL="0" indent="0">
              <a:buFont typeface="Arial" panose="020B0604020202020204" pitchFamily="34" charset="0"/>
              <a:buNone/>
              <a:defRPr/>
            </a:pPr>
            <a:endParaRPr lang="en-US" b="0" i="0" dirty="0">
              <a:effectLst/>
              <a:latin typeface="Times New Roman" panose="02020603050405020304" pitchFamily="18" charset="0"/>
              <a:cs typeface="Times New Roman"/>
            </a:endParaRPr>
          </a:p>
          <a:p>
            <a:pPr marL="0" indent="0">
              <a:buNone/>
            </a:pPr>
            <a:r>
              <a:rPr lang="en-US" b="1" i="0" dirty="0">
                <a:effectLst/>
                <a:latin typeface="Times New Roman" panose="02020603050405020304" pitchFamily="18" charset="0"/>
              </a:rPr>
              <a:t>Examples</a:t>
            </a:r>
            <a:r>
              <a:rPr lang="en-US" b="0" i="0" dirty="0">
                <a:effectLst/>
                <a:latin typeface="Times New Roman" panose="02020603050405020304" pitchFamily="18" charset="0"/>
              </a:rPr>
              <a:t>: </a:t>
            </a:r>
          </a:p>
          <a:p>
            <a:pPr marL="171450" indent="-171450">
              <a:buFont typeface="Arial" panose="020B0604020202020204" pitchFamily="34" charset="0"/>
              <a:buChar char="•"/>
            </a:pPr>
            <a:r>
              <a:rPr lang="en-US" dirty="0">
                <a:ea typeface="+mn-lt"/>
                <a:cs typeface="+mn-lt"/>
              </a:rPr>
              <a:t>A teacher asks a disruptive student about what is going on prior to discussing consequences for inappropriate behavior (</a:t>
            </a:r>
            <a:r>
              <a:rPr lang="en-US" dirty="0"/>
              <a:t>The Institute on Trauma and Trauma-Informed Care, 2021). </a:t>
            </a:r>
            <a:endParaRPr lang="en-US"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An instructor sends a weekly email bulletin to students in order keep them informed of news, changes, and upcoming meetings. (</a:t>
            </a:r>
            <a:r>
              <a:rPr lang="en-US" dirty="0"/>
              <a:t>The Institute on Trauma and Trauma-Informed Care, 2021). </a:t>
            </a:r>
            <a:endParaRPr lang="en-US"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A teacher gives a student currently struggling with working with peers a choice of working with her or independently. (</a:t>
            </a:r>
            <a:r>
              <a:rPr lang="en-US" dirty="0"/>
              <a:t>The Institute on Trauma and Trauma-Informed Care, 2021). </a:t>
            </a:r>
            <a:endParaRPr lang="en-US"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A professor reaches out to a student via email when they notice many absences to ask if support is needed (</a:t>
            </a:r>
            <a:r>
              <a:rPr lang="en-US" dirty="0"/>
              <a:t>The Institute on Trauma and Trauma-Informed Care, 2021). </a:t>
            </a:r>
            <a:endParaRPr lang="en-US" b="0" i="0" dirty="0">
              <a:effectLst/>
              <a:latin typeface="Times New Roman" panose="02020603050405020304" pitchFamily="18" charset="0"/>
            </a:endParaRPr>
          </a:p>
          <a:p>
            <a:pPr marL="171450" indent="-171450">
              <a:buFont typeface="Arial" panose="020B0604020202020204" pitchFamily="34" charset="0"/>
              <a:buChar char="•"/>
            </a:pPr>
            <a:r>
              <a:rPr lang="en-US" b="0" i="0" dirty="0">
                <a:effectLst/>
                <a:latin typeface="Times New Roman" panose="02020603050405020304" pitchFamily="18" charset="0"/>
              </a:rPr>
              <a:t>A student who is struggling to make ends meet approaches you a few weeks into the semester about their financial aid not coming through and they have to drop the class, even though they’re doing great!</a:t>
            </a:r>
            <a:br>
              <a:rPr lang="en-US" b="0" i="0" dirty="0">
                <a:effectLst/>
                <a:latin typeface="Times New Roman" panose="02020603050405020304" pitchFamily="18" charset="0"/>
              </a:rPr>
            </a:br>
            <a:r>
              <a:rPr lang="en-US" b="0" i="0" dirty="0">
                <a:effectLst/>
                <a:latin typeface="Times New Roman" panose="02020603050405020304" pitchFamily="18" charset="0"/>
              </a:rPr>
              <a:t>What may a non-trauma informed instructor do?</a:t>
            </a:r>
            <a:br>
              <a:rPr lang="en-US" b="0" i="0" dirty="0">
                <a:effectLst/>
                <a:latin typeface="Times New Roman" panose="02020603050405020304" pitchFamily="18" charset="0"/>
              </a:rPr>
            </a:br>
            <a:r>
              <a:rPr lang="en-US" b="0" i="0" dirty="0">
                <a:effectLst/>
                <a:latin typeface="Times New Roman" panose="02020603050405020304" pitchFamily="18" charset="0"/>
              </a:rPr>
              <a:t>What may an instructor practicing a trauma-informed approach do? (Ask: Who can you address this issue with to keep you enrolled? What supports are on campus that address this issue? Respond with empathy and not criticism or judgement. Offer options for next steps). </a:t>
            </a:r>
          </a:p>
          <a:p>
            <a:pPr marL="171450" indent="-171450">
              <a:buFont typeface="Arial" panose="020B0604020202020204" pitchFamily="34" charset="0"/>
              <a:buChar char="•"/>
            </a:pPr>
            <a:endParaRPr lang="en-US" b="0" i="0" dirty="0">
              <a:effectLst/>
              <a:latin typeface="Times New Roman" panose="02020603050405020304" pitchFamily="18" charset="0"/>
            </a:endParaRPr>
          </a:p>
          <a:p>
            <a:pPr marL="0" indent="0">
              <a:buNone/>
            </a:pPr>
            <a:endParaRPr lang="en-US" b="0" i="0" dirty="0">
              <a:effectLst/>
              <a:latin typeface="Times New Roman" panose="02020603050405020304" pitchFamily="18" charset="0"/>
            </a:endParaRPr>
          </a:p>
          <a:p>
            <a:pPr marL="0" indent="0">
              <a:buNone/>
            </a:pPr>
            <a:r>
              <a:rPr lang="en-US" b="1" i="0" dirty="0">
                <a:effectLst/>
                <a:latin typeface="Times New Roman"/>
                <a:cs typeface="Times New Roman"/>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Institute on Trauma and Trauma-Informed Care [ITTIC]. (2021, October). Trauma-Informed Organizational Change Manual. University at Buffalo School of Social Work. </a:t>
            </a:r>
            <a:r>
              <a:rPr lang="en-US" dirty="0">
                <a:hlinkClick r:id="rId3"/>
              </a:rPr>
              <a:t>http://socialwork.buffalo.edu/social-research/institutes-centers/institute-on-trauma-and-trauma-informed-care/Trauma-Informed-Organizational-Change-Manual0.html</a:t>
            </a:r>
            <a:endParaRPr lang="en-US" dirty="0"/>
          </a:p>
          <a:p>
            <a:pPr marL="171450" indent="-171450">
              <a:buFont typeface="Arial" panose="020B0604020202020204" pitchFamily="34" charset="0"/>
              <a:buChar char="•"/>
            </a:pPr>
            <a:r>
              <a:rPr lang="en-US" dirty="0"/>
              <a:t>Knight, C. (2015). Trauma-informed social work practice: Practice considerations and challenges. Clinical Social Work Journal, 43(1), 25–37</a:t>
            </a:r>
          </a:p>
          <a:p>
            <a:pPr marL="171450" indent="-171450">
              <a:buFont typeface="Arial" panose="020B0604020202020204" pitchFamily="34" charset="0"/>
              <a:buChar char="•"/>
            </a:pPr>
            <a:r>
              <a:rPr lang="en-US" dirty="0" err="1"/>
              <a:t>Martsolf</a:t>
            </a:r>
            <a:r>
              <a:rPr lang="en-US" dirty="0"/>
              <a:t>, D. S., &amp; </a:t>
            </a:r>
            <a:r>
              <a:rPr lang="en-US" dirty="0" err="1"/>
              <a:t>Draucker</a:t>
            </a:r>
            <a:r>
              <a:rPr lang="en-US" dirty="0"/>
              <a:t>, C. B. (2005). Psychotherapy approaches for adult survivors of childhood sexual abuse: An integrative review of outcomes research. Issues in Mental Health Nursing, 26(8), 801–825. </a:t>
            </a:r>
            <a:r>
              <a:rPr lang="en-US" b="0" i="0" dirty="0">
                <a:effectLst/>
                <a:latin typeface="Times New Roman"/>
                <a:cs typeface="Times New Roman"/>
              </a:rPr>
              <a:t>Wright, Woo, Muller, Fernandes, &amp;</a:t>
            </a:r>
          </a:p>
          <a:p>
            <a:pPr marL="171450" indent="-171450">
              <a:buFont typeface="Arial" panose="020B0604020202020204" pitchFamily="34" charset="0"/>
              <a:buChar char="•"/>
            </a:pPr>
            <a:r>
              <a:rPr lang="en-US" dirty="0"/>
              <a:t>Hoch, A., Stewart, D., Webb, K., &amp; </a:t>
            </a:r>
            <a:r>
              <a:rPr lang="en-US" dirty="0" err="1"/>
              <a:t>Wyandt</a:t>
            </a:r>
            <a:r>
              <a:rPr lang="en-US" dirty="0"/>
              <a:t>-Hiebert, M. A. (2015, May). Trauma-informed care on a college campus. Presentation at the annual meeting of the American College Health Association, Orlando, FL.</a:t>
            </a:r>
            <a:endParaRPr lang="en-US" b="1" i="0" dirty="0">
              <a:effectLst/>
              <a:latin typeface="Times New Roman" panose="02020603050405020304" pitchFamily="18" charset="0"/>
            </a:endParaRPr>
          </a:p>
          <a:p>
            <a:pPr marL="0" indent="0">
              <a:buNone/>
            </a:pPr>
            <a:endParaRPr lang="en-US" b="0" i="0" dirty="0">
              <a:effectLst/>
              <a:latin typeface="Times New Roman" panose="02020603050405020304" pitchFamily="18" charset="0"/>
            </a:endParaRPr>
          </a:p>
          <a:p>
            <a:pPr marL="0" indent="0">
              <a:buNone/>
            </a:pPr>
            <a:endParaRPr lang="en-US" b="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effectLst/>
              <a:latin typeface="Times New Roman" panose="02020603050405020304" pitchFamily="18" charset="0"/>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11</a:t>
            </a:fld>
            <a:endParaRPr lang="en-US"/>
          </a:p>
        </p:txBody>
      </p:sp>
    </p:spTree>
    <p:extLst>
      <p:ext uri="{BB962C8B-B14F-4D97-AF65-F5344CB8AC3E}">
        <p14:creationId xmlns:p14="http://schemas.microsoft.com/office/powerpoint/2010/main" val="156492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Student Groups at Elevated Risk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endParaRPr lang="en-US" b="1" dirty="0">
              <a:latin typeface="Arial"/>
              <a:cs typeface="Arial"/>
            </a:endParaRPr>
          </a:p>
          <a:p>
            <a:r>
              <a:rPr lang="en-US" b="1" dirty="0">
                <a:latin typeface="Arial"/>
                <a:cs typeface="Arial"/>
              </a:rPr>
              <a:t>Discussion</a:t>
            </a:r>
          </a:p>
          <a:p>
            <a:r>
              <a:rPr lang="en-US" b="0" u="sng" dirty="0">
                <a:latin typeface="Arial"/>
                <a:cs typeface="Arial"/>
              </a:rPr>
              <a:t>Veterans</a:t>
            </a:r>
            <a:r>
              <a:rPr lang="en-US" b="1" dirty="0">
                <a:latin typeface="Arial"/>
                <a:cs typeface="Arial"/>
              </a:rPr>
              <a:t>: </a:t>
            </a:r>
            <a:r>
              <a:rPr lang="en-US" dirty="0">
                <a:latin typeface="Arial"/>
                <a:cs typeface="Arial"/>
              </a:rPr>
              <a:t>Believed to be at higher risk for trauma due to higher likelihood for having PTSD, transition out of a highly structured and rigid environment,  changing identities, and more factors. </a:t>
            </a:r>
          </a:p>
          <a:p>
            <a:r>
              <a:rPr lang="en-US" dirty="0">
                <a:latin typeface="Arial"/>
                <a:cs typeface="Arial"/>
              </a:rPr>
              <a:t>How to respond: Classroom layouts that promotes feelings of safety, making sure instructions for assignments are readily available (for reasons of memory and recall). </a:t>
            </a:r>
          </a:p>
          <a:p>
            <a:endParaRPr lang="en-US" dirty="0">
              <a:latin typeface="Arial"/>
              <a:cs typeface="Arial"/>
            </a:endParaRPr>
          </a:p>
          <a:p>
            <a:r>
              <a:rPr lang="en-US" b="0" u="sng" dirty="0">
                <a:latin typeface="Arial"/>
                <a:cs typeface="Arial"/>
              </a:rPr>
              <a:t>Current and former foster youth: </a:t>
            </a:r>
            <a:r>
              <a:rPr lang="en-US" dirty="0">
                <a:latin typeface="Arial"/>
                <a:cs typeface="Arial"/>
              </a:rPr>
              <a:t>Often entering adulthood without adequate resources or guidance. There are some policies in place to assist former foster youth financially to afford college, but not necessarily safe and supportive spaces on campus. Foster youth are also more likely to have had ACEs exposure.</a:t>
            </a:r>
          </a:p>
          <a:p>
            <a:r>
              <a:rPr lang="en-US" dirty="0">
                <a:latin typeface="Arial"/>
                <a:cs typeface="Arial"/>
              </a:rPr>
              <a:t>How to respond: Support through transitions (like academic breaks), safe spaces and supportive staff, counseling services, peer mentorship, and academic support like tutoring, summer bridge programs, and study skills workshops. </a:t>
            </a:r>
          </a:p>
          <a:p>
            <a:endParaRPr lang="en-US" b="1" dirty="0">
              <a:latin typeface="Arial"/>
              <a:cs typeface="Arial"/>
            </a:endParaRPr>
          </a:p>
          <a:p>
            <a:r>
              <a:rPr lang="en-US" b="0" i="0" u="sng" dirty="0">
                <a:effectLst/>
                <a:latin typeface="Arial"/>
                <a:cs typeface="Arial"/>
              </a:rPr>
              <a:t>American Indian/Alaska Native students</a:t>
            </a:r>
            <a:r>
              <a:rPr lang="en-US" b="0" u="sng" dirty="0">
                <a:latin typeface="Arial"/>
                <a:cs typeface="Arial"/>
              </a:rPr>
              <a:t>: </a:t>
            </a:r>
            <a:r>
              <a:rPr lang="en-US" dirty="0">
                <a:latin typeface="Arial"/>
                <a:cs typeface="Arial"/>
              </a:rPr>
              <a:t>These groups are at elevated risk because of historical trauma paired with underrepresentation in behavioral health outcome studies. </a:t>
            </a:r>
          </a:p>
          <a:p>
            <a:r>
              <a:rPr lang="en-US" dirty="0">
                <a:latin typeface="Arial"/>
                <a:cs typeface="Arial"/>
              </a:rPr>
              <a:t>How to respond: The few studies that have been conducted focused on American Indian and Alaska Native populations recommend to </a:t>
            </a:r>
            <a:endParaRPr lang="en-US" dirty="0"/>
          </a:p>
          <a:p>
            <a:pPr marL="171450" indent="-171450">
              <a:buFont typeface="Arial"/>
              <a:buChar char="•"/>
            </a:pPr>
            <a:r>
              <a:rPr lang="en-US" dirty="0">
                <a:latin typeface="Arial"/>
                <a:cs typeface="Arial"/>
              </a:rPr>
              <a:t>practice cultural humility</a:t>
            </a:r>
          </a:p>
          <a:p>
            <a:pPr marL="171450" indent="-171450">
              <a:buFont typeface="Arial"/>
              <a:buChar char="•"/>
            </a:pPr>
            <a:r>
              <a:rPr lang="en-US" dirty="0">
                <a:latin typeface="Arial"/>
                <a:cs typeface="Arial"/>
              </a:rPr>
              <a:t>recognize and respect American Indian and Alaska Native wisdom, knowledge, and intelligence. </a:t>
            </a:r>
          </a:p>
          <a:p>
            <a:pPr marL="171450" indent="-171450">
              <a:buFont typeface="Arial"/>
              <a:buChar char="•"/>
            </a:pPr>
            <a:r>
              <a:rPr lang="en-US" dirty="0">
                <a:latin typeface="Arial"/>
                <a:cs typeface="Arial"/>
              </a:rPr>
              <a:t>Be patient and flexible, including compassion and sensitivity</a:t>
            </a:r>
          </a:p>
          <a:p>
            <a:pPr marL="171450" indent="-171450">
              <a:buFont typeface="Arial"/>
              <a:buChar char="•"/>
            </a:pPr>
            <a:r>
              <a:rPr lang="en-US" dirty="0">
                <a:latin typeface="Arial"/>
                <a:cs typeface="Arial"/>
              </a:rPr>
              <a:t>Recognize that ongoing community trauma and loss will impact your work</a:t>
            </a:r>
          </a:p>
          <a:p>
            <a:endParaRPr lang="en-US" dirty="0">
              <a:latin typeface="Arial"/>
              <a:cs typeface="Arial"/>
            </a:endParaRPr>
          </a:p>
          <a:p>
            <a:r>
              <a:rPr lang="en-US" b="0" i="0" u="sng" dirty="0">
                <a:effectLst/>
                <a:latin typeface="Arial"/>
                <a:cs typeface="Arial"/>
              </a:rPr>
              <a:t>Refugee students</a:t>
            </a:r>
            <a:r>
              <a:rPr lang="en-US" b="0" u="sng" dirty="0">
                <a:latin typeface="Arial"/>
                <a:cs typeface="Arial"/>
              </a:rPr>
              <a:t>: </a:t>
            </a:r>
            <a:r>
              <a:rPr lang="en-US" dirty="0">
                <a:latin typeface="Arial"/>
                <a:cs typeface="Arial"/>
              </a:rPr>
              <a:t>Refugee students are more susceptible to depression and may be  living with complicated financial and family circumstances. </a:t>
            </a:r>
            <a:endParaRPr lang="en-US" b="0" i="0" dirty="0">
              <a:effectLst/>
              <a:latin typeface="Arial"/>
              <a:cs typeface="Arial"/>
            </a:endParaRPr>
          </a:p>
          <a:p>
            <a:r>
              <a:rPr lang="en-US" dirty="0">
                <a:latin typeface="Arial"/>
                <a:cs typeface="Arial"/>
              </a:rPr>
              <a:t>How to respond: Mentorship, group and individual counseling, and inclusion during holidays and extended academic breaks. </a:t>
            </a:r>
          </a:p>
          <a:p>
            <a:endParaRPr lang="en-US" dirty="0">
              <a:latin typeface="Arial"/>
              <a:cs typeface="Arial"/>
            </a:endParaRPr>
          </a:p>
          <a:p>
            <a:r>
              <a:rPr lang="en-US" b="0" i="0" u="sng" dirty="0">
                <a:effectLst/>
                <a:latin typeface="Arial"/>
                <a:cs typeface="Arial"/>
              </a:rPr>
              <a:t>LGBTQ students</a:t>
            </a:r>
            <a:r>
              <a:rPr lang="en-US" b="0" u="sng" dirty="0">
                <a:latin typeface="Arial"/>
                <a:cs typeface="Arial"/>
              </a:rPr>
              <a:t>: </a:t>
            </a:r>
            <a:r>
              <a:rPr lang="en-US" dirty="0">
                <a:latin typeface="Arial"/>
                <a:cs typeface="Arial"/>
              </a:rPr>
              <a:t>Many have been exposed to anti-LGBTQ attitude and behavior, including discrimination and violence. This can contribute to high rates of depression, trauma, suicidality, and substance use. </a:t>
            </a:r>
          </a:p>
          <a:p>
            <a:r>
              <a:rPr lang="en-US" dirty="0">
                <a:latin typeface="Arial"/>
                <a:cs typeface="Arial"/>
              </a:rPr>
              <a:t>How to respond: Encouraging a sense of belonging, getting training and supervision on the LGBTQ community to be prepared if a student seeks out support. Overall, promote an environment of openness, inclusion, and affirmation for all students of all genders and sexual orientations. </a:t>
            </a:r>
          </a:p>
          <a:p>
            <a:endParaRPr lang="en-US" dirty="0">
              <a:latin typeface="Arial"/>
              <a:cs typeface="Arial"/>
            </a:endParaRPr>
          </a:p>
          <a:p>
            <a:r>
              <a:rPr lang="en-US" b="0" i="0" u="sng" dirty="0">
                <a:effectLst/>
                <a:latin typeface="Arial"/>
                <a:cs typeface="Arial"/>
              </a:rPr>
              <a:t>Nontraditional adult learners</a:t>
            </a:r>
            <a:r>
              <a:rPr lang="en-US" dirty="0">
                <a:latin typeface="Arial"/>
                <a:cs typeface="Arial"/>
              </a:rPr>
              <a:t>: This includes a gap between high school and college, part-time students, those with financial independence, those with dependents, and those without a high school diploma. These students are often negotiating different roles and barriers. </a:t>
            </a:r>
            <a:endParaRPr lang="en-US" b="0" i="0" dirty="0">
              <a:effectLst/>
              <a:latin typeface="Arial"/>
              <a:cs typeface="Arial"/>
            </a:endParaRPr>
          </a:p>
          <a:p>
            <a:endParaRPr lang="en-US" dirty="0">
              <a:latin typeface="Arial"/>
              <a:cs typeface="Arial"/>
            </a:endParaRPr>
          </a:p>
          <a:p>
            <a:r>
              <a:rPr lang="en-US" dirty="0">
                <a:latin typeface="Arial"/>
                <a:cs typeface="Arial"/>
              </a:rPr>
              <a:t>How to respond: </a:t>
            </a:r>
          </a:p>
          <a:p>
            <a:pPr marL="171450" indent="-171450">
              <a:buFont typeface="Arial"/>
              <a:buChar char="•"/>
            </a:pPr>
            <a:r>
              <a:rPr lang="en-US" dirty="0">
                <a:latin typeface="Arial"/>
                <a:cs typeface="Arial"/>
              </a:rPr>
              <a:t>Treat each student as a person worthy of respect and capable of learning</a:t>
            </a:r>
          </a:p>
          <a:p>
            <a:pPr marL="171450" indent="-171450">
              <a:buFont typeface="Arial"/>
              <a:buChar char="•"/>
            </a:pPr>
            <a:r>
              <a:rPr lang="en-US" dirty="0">
                <a:latin typeface="Arial"/>
                <a:cs typeface="Arial"/>
              </a:rPr>
              <a:t>Treat learning as a dialogue among equals</a:t>
            </a:r>
          </a:p>
          <a:p>
            <a:pPr marL="171450" indent="-171450">
              <a:buFont typeface="Arial"/>
              <a:buChar char="•"/>
            </a:pPr>
            <a:r>
              <a:rPr lang="en-US" dirty="0">
                <a:latin typeface="Arial"/>
                <a:cs typeface="Arial"/>
              </a:rPr>
              <a:t>Demonstrate deep care</a:t>
            </a:r>
          </a:p>
          <a:p>
            <a:pPr marL="171450" indent="-171450">
              <a:buFont typeface="Arial"/>
              <a:buChar char="•"/>
            </a:pPr>
            <a:r>
              <a:rPr lang="en-US" dirty="0">
                <a:latin typeface="Arial"/>
                <a:cs typeface="Arial"/>
              </a:rPr>
              <a:t>Establish and maintain clear and healthy boundaries</a:t>
            </a:r>
          </a:p>
          <a:p>
            <a:pPr marL="171450" indent="-171450">
              <a:buFont typeface="Arial"/>
              <a:buChar char="•"/>
            </a:pPr>
            <a:r>
              <a:rPr lang="en-US" dirty="0">
                <a:latin typeface="Arial"/>
                <a:cs typeface="Arial"/>
              </a:rPr>
              <a:t>Provide opportunities for students to reflect on learning and beliefs</a:t>
            </a:r>
          </a:p>
          <a:p>
            <a:pPr marL="0" indent="0">
              <a:buFont typeface="Arial"/>
              <a:buNone/>
            </a:pPr>
            <a:endParaRPr lang="en-US" dirty="0">
              <a:latin typeface="Arial"/>
              <a:cs typeface="Arial"/>
            </a:endParaRPr>
          </a:p>
          <a:p>
            <a:pPr marL="171450" indent="-171450">
              <a:buFont typeface="Arial"/>
              <a:buChar char="•"/>
            </a:pPr>
            <a:endParaRPr lang="en-US" dirty="0">
              <a:latin typeface="Arial"/>
              <a:cs typeface="Arial"/>
            </a:endParaRPr>
          </a:p>
          <a:p>
            <a:endParaRPr lang="en-US" dirty="0">
              <a:latin typeface="Arial"/>
              <a:cs typeface="Arial"/>
            </a:endParaRPr>
          </a:p>
          <a:p>
            <a:r>
              <a:rPr lang="en-US" b="1" dirty="0">
                <a:latin typeface="Arial"/>
                <a:cs typeface="Arial"/>
              </a:rPr>
              <a:t>Source</a:t>
            </a:r>
            <a:r>
              <a:rPr lang="en-US" dirty="0">
                <a:latin typeface="Arial"/>
                <a:cs typeface="Arial"/>
              </a:rPr>
              <a:t>: </a:t>
            </a:r>
          </a:p>
          <a:p>
            <a:r>
              <a:rPr lang="en-US" dirty="0">
                <a:latin typeface="Arial"/>
                <a:cs typeface="Arial"/>
              </a:rPr>
              <a:t>Davidson, S. (2017, August). Trauma-Informed Practices for Postsecondary Education: A Guide. Education Northwest. </a:t>
            </a:r>
            <a:r>
              <a:rPr lang="en-US" dirty="0">
                <a:hlinkClick r:id="rId3"/>
              </a:rPr>
              <a:t>https://educationnorthwest.org/resources/trauma-informed-practices-postsecondary-education-guide</a:t>
            </a:r>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12</a:t>
            </a:fld>
            <a:endParaRPr lang="en-US"/>
          </a:p>
        </p:txBody>
      </p:sp>
    </p:spTree>
    <p:extLst>
      <p:ext uri="{BB962C8B-B14F-4D97-AF65-F5344CB8AC3E}">
        <p14:creationId xmlns:p14="http://schemas.microsoft.com/office/powerpoint/2010/main" val="90661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4 R’s 1A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cs typeface="Calibri"/>
            </a:endParaRPr>
          </a:p>
          <a:p>
            <a:r>
              <a:rPr lang="en-US" b="0" dirty="0">
                <a:cs typeface="Calibri"/>
              </a:rPr>
              <a:t>OK, all these goals for trauma informed teaching are great, but HOW do I do these things? </a:t>
            </a:r>
          </a:p>
          <a:p>
            <a:r>
              <a:rPr lang="en-US" b="1" dirty="0">
                <a:cs typeface="Calibri"/>
              </a:rPr>
              <a:t>Discussion: </a:t>
            </a:r>
          </a:p>
          <a:p>
            <a:r>
              <a:rPr lang="en-US" b="0" u="sng" dirty="0">
                <a:cs typeface="Calibri"/>
              </a:rPr>
              <a:t>Realize</a:t>
            </a:r>
            <a:endParaRPr lang="en-US" b="0" u="sng" dirty="0"/>
          </a:p>
          <a:p>
            <a:pPr marL="171450" indent="-171450">
              <a:buFont typeface="Arial"/>
              <a:buChar char="•"/>
            </a:pPr>
            <a:r>
              <a:rPr lang="en-US" dirty="0"/>
              <a:t>The widespread impact of trauma and understand potential paths for recovery</a:t>
            </a:r>
          </a:p>
          <a:p>
            <a:pPr marL="171450" indent="-171450">
              <a:buFont typeface="Arial"/>
              <a:buChar char="•"/>
            </a:pPr>
            <a:r>
              <a:rPr lang="en-US" dirty="0"/>
              <a:t>How trauma affects individuals, groups, organizations, communities</a:t>
            </a:r>
            <a:endParaRPr lang="en-US" dirty="0">
              <a:cs typeface="Calibri" panose="020F0502020204030204"/>
            </a:endParaRPr>
          </a:p>
          <a:p>
            <a:pPr marL="171450" indent="-171450">
              <a:buFont typeface="Arial"/>
              <a:buChar char="•"/>
            </a:pPr>
            <a:r>
              <a:rPr lang="en-US" dirty="0"/>
              <a:t>Behavior</a:t>
            </a:r>
            <a:r>
              <a:rPr lang="en-US" dirty="0">
                <a:cs typeface="Calibri"/>
              </a:rPr>
              <a:t> may be a result of coping</a:t>
            </a:r>
          </a:p>
          <a:p>
            <a:pPr marL="171450" indent="-171450">
              <a:buFont typeface="Arial"/>
              <a:buChar char="•"/>
            </a:pPr>
            <a:r>
              <a:rPr lang="en-US" dirty="0">
                <a:cs typeface="Calibri"/>
              </a:rPr>
              <a:t>Trauma and trauma responses can affect all aspects of someone's life</a:t>
            </a:r>
          </a:p>
          <a:p>
            <a:r>
              <a:rPr lang="en-US" b="0" u="sng" dirty="0">
                <a:cs typeface="Calibri"/>
              </a:rPr>
              <a:t>Recognize</a:t>
            </a:r>
          </a:p>
          <a:p>
            <a:pPr marL="171450" indent="-171450">
              <a:buFont typeface="Arial"/>
              <a:buChar char="•"/>
            </a:pPr>
            <a:r>
              <a:rPr lang="en-US" dirty="0">
                <a:cs typeface="Calibri"/>
              </a:rPr>
              <a:t>The signs and symptoms of trauma responses in people you work with in the university, families, staff, etc.</a:t>
            </a:r>
          </a:p>
          <a:p>
            <a:r>
              <a:rPr lang="en-US" b="0" u="sng" dirty="0">
                <a:cs typeface="Calibri"/>
              </a:rPr>
              <a:t>Respond</a:t>
            </a:r>
          </a:p>
          <a:p>
            <a:pPr marL="171450" indent="-171450">
              <a:buFont typeface="Arial"/>
              <a:buChar char="•"/>
            </a:pPr>
            <a:r>
              <a:rPr lang="en-US" dirty="0">
                <a:cs typeface="Calibri"/>
              </a:rPr>
              <a:t>By applying principles of a trauma-informed approach at the organizational level, in workplace culture, and individual effort. </a:t>
            </a:r>
          </a:p>
          <a:p>
            <a:r>
              <a:rPr lang="en-US" b="0" u="sng" dirty="0">
                <a:cs typeface="Calibri"/>
              </a:rPr>
              <a:t>Resist Re-Traumatization</a:t>
            </a:r>
          </a:p>
          <a:p>
            <a:pPr marL="171450" indent="-171450">
              <a:buFont typeface="Arial"/>
              <a:buChar char="•"/>
            </a:pPr>
            <a:r>
              <a:rPr lang="en-US" dirty="0">
                <a:cs typeface="Calibri"/>
              </a:rPr>
              <a:t>Avoid and work to change stressful and toxic work and learning environments</a:t>
            </a:r>
          </a:p>
          <a:p>
            <a:pPr marL="171450" indent="-171450">
              <a:buFont typeface="Arial"/>
              <a:buChar char="•"/>
            </a:pPr>
            <a:r>
              <a:rPr lang="en-US" dirty="0">
                <a:cs typeface="Calibri"/>
              </a:rPr>
              <a:t>Be mindful and accommodating toward potentially triggering topics and conversations</a:t>
            </a:r>
          </a:p>
          <a:p>
            <a:r>
              <a:rPr lang="en-US" dirty="0">
                <a:cs typeface="Calibri"/>
              </a:rPr>
              <a:t>(SAMHSA, 2014). </a:t>
            </a:r>
          </a:p>
          <a:p>
            <a:endParaRPr lang="en-US" dirty="0">
              <a:cs typeface="Calibri"/>
            </a:endParaRPr>
          </a:p>
          <a:p>
            <a:r>
              <a:rPr lang="en-US" b="1" dirty="0">
                <a:cs typeface="Calibri"/>
              </a:rPr>
              <a:t>Discussion:</a:t>
            </a:r>
            <a:endParaRPr lang="en-US" dirty="0">
              <a:cs typeface="Calibri"/>
            </a:endParaRPr>
          </a:p>
          <a:p>
            <a:r>
              <a:rPr lang="en-US" dirty="0">
                <a:cs typeface="Calibri"/>
              </a:rPr>
              <a:t>Provide examples of each area with 'in their workplace' 'in their role' etc. </a:t>
            </a:r>
          </a:p>
          <a:p>
            <a:pPr marL="171450" indent="-171450">
              <a:buFont typeface="Arial" panose="020B0604020202020204" pitchFamily="34" charset="0"/>
              <a:buChar char="•"/>
            </a:pPr>
            <a:r>
              <a:rPr lang="en-US" dirty="0">
                <a:cs typeface="Calibri"/>
              </a:rPr>
              <a:t>How might trauma affect students in your environment? What might that look like? </a:t>
            </a:r>
          </a:p>
          <a:p>
            <a:pPr marL="171450" indent="-171450">
              <a:buFont typeface="Arial" panose="020B0604020202020204" pitchFamily="34" charset="0"/>
              <a:buChar char="•"/>
            </a:pPr>
            <a:endParaRPr lang="en-US" dirty="0">
              <a:cs typeface="Calibri"/>
            </a:endParaRPr>
          </a:p>
          <a:p>
            <a:r>
              <a:rPr lang="en-US" b="1" dirty="0">
                <a:cs typeface="Calibri"/>
              </a:rPr>
              <a:t>Sources</a:t>
            </a:r>
          </a:p>
          <a:p>
            <a:pPr marL="171450" indent="-171450">
              <a:buFont typeface="Arial" panose="020B0604020202020204" pitchFamily="34" charset="0"/>
              <a:buChar char="•"/>
            </a:pPr>
            <a:r>
              <a:rPr lang="en-US" dirty="0">
                <a:cs typeface="Calibri"/>
              </a:rPr>
              <a:t>SAMHSA. (2014, July). SAMHSA's Concept of Trauma and Guidance for a Trauma-Informed Approach. SAMHSA's Trauma and Justice Strategic Initiative. </a:t>
            </a:r>
            <a:r>
              <a:rPr lang="en-US" dirty="0"/>
              <a:t>https://ncsacw.samhsa.gov/userfiles/files/SAMHSA_Trauma.pdf</a:t>
            </a:r>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13</a:t>
            </a:fld>
            <a:endParaRPr lang="en-US"/>
          </a:p>
        </p:txBody>
      </p:sp>
    </p:spTree>
    <p:extLst>
      <p:ext uri="{BB962C8B-B14F-4D97-AF65-F5344CB8AC3E}">
        <p14:creationId xmlns:p14="http://schemas.microsoft.com/office/powerpoint/2010/main" val="233055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4 R’s 1B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Discussion</a:t>
            </a:r>
          </a:p>
          <a:p>
            <a:pPr algn="l" rtl="0" fontAlgn="base"/>
            <a:r>
              <a:rPr lang="en-US" sz="1800" b="0" i="0" u="none" strike="noStrike" dirty="0">
                <a:solidFill>
                  <a:srgbClr val="000000"/>
                </a:solidFill>
                <a:effectLst/>
                <a:latin typeface="Calibri" panose="020F0502020204030204" pitchFamily="34" charset="0"/>
              </a:rPr>
              <a:t>One of the primary objectives of working to be trauma informed is to commit to preventing re-traumatization.  This is the re-experiencing of the traumatic event that happens with a new traumatizing event.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People who have experienced trauma most often grow through their experience (post traumatic growth) we also know that for some there may be experiences or reminders that cause additional traumatic stress.  </a:t>
            </a:r>
            <a:r>
              <a:rPr lang="en-US" sz="1800" b="0" i="0" dirty="0">
                <a:solidFill>
                  <a:srgbClr val="444444"/>
                </a:solidFill>
                <a:effectLst/>
                <a:latin typeface="Calibri" panose="020F0502020204030204" pitchFamily="34" charset="0"/>
              </a:rPr>
              <a:t>​</a:t>
            </a:r>
            <a:br>
              <a:rPr lang="en-US" sz="1800" b="0" i="0" dirty="0">
                <a:solidFill>
                  <a:srgbClr val="444444"/>
                </a:solidFill>
                <a:effectLst/>
                <a:latin typeface="Calibri" panose="020F0502020204030204" pitchFamily="34" charset="0"/>
              </a:rPr>
            </a:br>
            <a:r>
              <a:rPr lang="en-US" sz="1800" b="0" i="0" dirty="0">
                <a:solidFill>
                  <a:srgbClr val="444444"/>
                </a:solidFill>
                <a:effectLst/>
                <a:latin typeface="Century Gothic" panose="020B0502020202020204" pitchFamily="34" charset="0"/>
              </a:rPr>
              <a:t>​</a:t>
            </a:r>
            <a:br>
              <a:rPr lang="en-US" sz="1800" b="0" i="0" dirty="0">
                <a:solidFill>
                  <a:srgbClr val="444444"/>
                </a:solidFill>
                <a:effectLst/>
                <a:latin typeface="Century Gothic" panose="020B0502020202020204" pitchFamily="34" charset="0"/>
              </a:rPr>
            </a:br>
            <a:r>
              <a:rPr lang="en-US" sz="1800" b="0" i="0" u="none" strike="noStrike" dirty="0">
                <a:solidFill>
                  <a:srgbClr val="000000"/>
                </a:solidFill>
                <a:effectLst/>
                <a:latin typeface="Calibri" panose="020F0502020204030204" pitchFamily="34" charset="0"/>
              </a:rPr>
              <a:t>Trauma reminders are called triggers.  A trigger could be an experience, thought, feeling, sensory experience that is a reminder and can even contribute to experiencing some of the symptoms we talked about earlier.   The re traumatization can be a literal or symbolic replication of their original experience.   </a:t>
            </a:r>
            <a:endParaRPr lang="en-US" b="0" i="0" dirty="0">
              <a:solidFill>
                <a:srgbClr val="444444"/>
              </a:solidFill>
              <a:effectLst/>
              <a:latin typeface="Calibri" panose="020F0502020204030204" pitchFamily="34" charset="0"/>
            </a:endParaRPr>
          </a:p>
          <a:p>
            <a:endParaRPr lang="en-US" dirty="0"/>
          </a:p>
          <a:p>
            <a:r>
              <a:rPr lang="en-US" b="0" u="sng" dirty="0"/>
              <a:t>What is re-traumatization? How does it occur?</a:t>
            </a:r>
          </a:p>
          <a:p>
            <a:pPr marL="171450" indent="-171450">
              <a:buFont typeface="Arial" panose="020B0604020202020204" pitchFamily="34" charset="0"/>
              <a:buChar char="•"/>
            </a:pPr>
            <a:r>
              <a:rPr lang="en-US" dirty="0"/>
              <a:t>One of the risks that we take when we don’t do the work to assure that our services and programs are trauma informed is that through our intervention we retraumatize.  This can actually make things worse.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u="sng" cap="none" dirty="0"/>
              <a:t>Re-traumatization</a:t>
            </a:r>
            <a:r>
              <a:rPr lang="en-US" cap="none" dirty="0"/>
              <a:t> is: interaction, procedure or something in the physical environment that </a:t>
            </a:r>
            <a:r>
              <a:rPr lang="en-US" b="0" u="sng" cap="none" dirty="0"/>
              <a:t>replicates someone's trauma </a:t>
            </a:r>
            <a:r>
              <a:rPr lang="en-US" cap="none" dirty="0"/>
              <a:t>literally or symbolically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cap="none" dirty="0"/>
              <a:t>Re-traumatization can result from triggers, be unintentional, and be literal or symbolic replication of the person’s traumatic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cap="none" dirty="0"/>
              <a:t>Re-traumatization can be avoided when organizations embody the 4 R’s and work in a trauma-informed manner.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cap="all"/>
            </a:pPr>
            <a:endParaRPr lang="en-US" cap="none" dirty="0"/>
          </a:p>
          <a:p>
            <a:r>
              <a:rPr lang="en-US" b="1" dirty="0"/>
              <a:t>Discussion Questions: Consider how the following events may result in re-traumatization</a:t>
            </a:r>
          </a:p>
          <a:p>
            <a:pPr marL="171450" indent="-171450">
              <a:buFont typeface="Arial" panose="020B0604020202020204" pitchFamily="34" charset="0"/>
              <a:buChar char="•"/>
            </a:pPr>
            <a:r>
              <a:rPr lang="en-US" dirty="0"/>
              <a:t>Being a victim of sexual assault or harassment within an organization and coming forward…</a:t>
            </a:r>
          </a:p>
          <a:p>
            <a:pPr marL="171450" indent="-171450">
              <a:buFont typeface="Arial" panose="020B0604020202020204" pitchFamily="34" charset="0"/>
              <a:buChar char="•"/>
            </a:pPr>
            <a:r>
              <a:rPr lang="en-US" dirty="0"/>
              <a:t>When a sexual assault scandal surfaces at the university…</a:t>
            </a:r>
          </a:p>
          <a:p>
            <a:pPr marL="171450" indent="-171450">
              <a:buFont typeface="Arial" panose="020B0604020202020204" pitchFamily="34" charset="0"/>
              <a:buChar char="•"/>
            </a:pPr>
            <a:r>
              <a:rPr lang="en-US" dirty="0"/>
              <a:t>When a student or campus community member attempts suicide…</a:t>
            </a:r>
          </a:p>
          <a:p>
            <a:pPr marL="171450" indent="-171450">
              <a:buFont typeface="Arial" panose="020B0604020202020204" pitchFamily="34" charset="0"/>
              <a:buChar char="•"/>
            </a:pPr>
            <a:r>
              <a:rPr lang="en-US" dirty="0"/>
              <a:t>An event of race-based police violence nearby…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Sources</a:t>
            </a:r>
          </a:p>
          <a:p>
            <a:pPr marL="171450" indent="-171450">
              <a:buFont typeface="Arial" panose="020B0604020202020204" pitchFamily="34" charset="0"/>
              <a:buChar char="•"/>
            </a:pPr>
            <a:r>
              <a:rPr lang="en-US" dirty="0"/>
              <a:t>Krause, D. J. &amp; Green, S. A. (2015). Resilience, vicarious resilience, post traumatic growth, posttraumatic growth [handout]. </a:t>
            </a:r>
          </a:p>
          <a:p>
            <a:pPr marL="171450" indent="-171450">
              <a:buFont typeface="Arial" panose="020B0604020202020204" pitchFamily="34" charset="0"/>
              <a:buChar char="•"/>
            </a:pPr>
            <a:r>
              <a:rPr lang="en-US" b="0" dirty="0"/>
              <a:t>Tedeschi, R. G. &amp; Calhoun, L. G. (2004). Posttraumatic growth: Conceptual foundations and empirical evidence. Psychological Inquiry, 15 (1), 1-18. </a:t>
            </a:r>
            <a:r>
              <a:rPr lang="en-US" b="0" dirty="0" err="1"/>
              <a:t>doi</a:t>
            </a:r>
            <a:r>
              <a:rPr lang="en-US" b="0" dirty="0"/>
              <a:t>: 10.1207/s15327965pli150101</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14</a:t>
            </a:fld>
            <a:endParaRPr lang="en-US"/>
          </a:p>
        </p:txBody>
      </p:sp>
    </p:spTree>
    <p:extLst>
      <p:ext uri="{BB962C8B-B14F-4D97-AF65-F5344CB8AC3E}">
        <p14:creationId xmlns:p14="http://schemas.microsoft.com/office/powerpoint/2010/main" val="270212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Universal Precautions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dirty="0"/>
          </a:p>
          <a:p>
            <a:pPr defTabSz="929295">
              <a:defRPr/>
            </a:pPr>
            <a:endParaRPr lang="en-US" dirty="0"/>
          </a:p>
          <a:p>
            <a:pPr defTabSz="929295">
              <a:defRPr/>
            </a:pPr>
            <a:r>
              <a:rPr lang="en-US" b="1" dirty="0"/>
              <a:t>Discussion</a:t>
            </a:r>
            <a:r>
              <a:rPr lang="en-US" dirty="0"/>
              <a:t>: So what do we do? Do I have to ‘walk on eggshells’ now to avoid re-traumatization? No! </a:t>
            </a:r>
          </a:p>
          <a:p>
            <a:pPr marL="171450" marR="0" lvl="0" indent="-171450" algn="l" defTabSz="9292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compare the universal precautions we’re about to discuss to the medical field… Doctors, nurses, and other medical professionals use preventative measurements to contain potentially hazardous or infectious materials/fluids. This keeps everyone as safe as possible and is just part of being a medical professional and patient. </a:t>
            </a:r>
          </a:p>
          <a:p>
            <a:pPr marL="171450" marR="0" lvl="0" indent="-171450" algn="l" defTabSz="9292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Taking universal precautions approach, you would be treating all fluid in the same manner without first determining the level of hazard</a:t>
            </a:r>
          </a:p>
          <a:p>
            <a:pPr marL="0" marR="0" lvl="0" indent="0" algn="l" defTabSz="92929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how do I ‘glove up’?</a:t>
            </a:r>
          </a:p>
          <a:p>
            <a:pPr marL="171450" indent="-171450" defTabSz="929295">
              <a:buFont typeface="Arial" panose="020B0604020202020204" pitchFamily="34" charset="0"/>
              <a:buChar char="•"/>
              <a:defRPr/>
            </a:pPr>
            <a:r>
              <a:rPr lang="en-US" dirty="0"/>
              <a:t>Trauma Informed care is  also a universal precaution – assume that all individual have a history of trauma -</a:t>
            </a:r>
            <a:r>
              <a:rPr lang="en-US" sz="1600" b="1" dirty="0"/>
              <a:t>glove up metaphorically </a:t>
            </a:r>
            <a:r>
              <a:rPr lang="en-US" dirty="0"/>
              <a:t>– change interaction style, policies, procedures, in order to reduce the possibility of triggering or re-traumatizing others </a:t>
            </a:r>
          </a:p>
          <a:p>
            <a:pPr marL="171450" indent="-171450" defTabSz="929295">
              <a:buFont typeface="Arial" panose="020B0604020202020204" pitchFamily="34" charset="0"/>
              <a:buChar char="•"/>
              <a:defRPr/>
            </a:pPr>
            <a:r>
              <a:rPr lang="en-US" dirty="0"/>
              <a:t>This is why we have models of the 6 Key Principles of a Trauma-informed Approach AND the 4 R’s to guide your work. </a:t>
            </a:r>
          </a:p>
          <a:p>
            <a:pPr marL="171450" indent="-171450" defTabSz="929295">
              <a:buFont typeface="Arial" panose="020B0604020202020204" pitchFamily="34" charset="0"/>
              <a:buChar char="•"/>
              <a:defRPr/>
            </a:pPr>
            <a:endParaRPr lang="en-US" dirty="0"/>
          </a:p>
          <a:p>
            <a:pPr marL="171450" indent="-171450" defTabSz="929295">
              <a:buFont typeface="Arial" panose="020B0604020202020204" pitchFamily="34" charset="0"/>
              <a:buChar char="•"/>
              <a:defRPr/>
            </a:pPr>
            <a:endParaRPr lang="en-US" dirty="0"/>
          </a:p>
          <a:p>
            <a:r>
              <a:rPr lang="en-US" dirty="0"/>
              <a:t>Ways to “glove up”   </a:t>
            </a:r>
          </a:p>
          <a:p>
            <a:pPr marL="171450" indent="-171450">
              <a:buFont typeface="Arial" panose="020B0604020202020204" pitchFamily="34" charset="0"/>
              <a:buChar char="•"/>
            </a:pPr>
            <a:r>
              <a:rPr lang="en-US" dirty="0"/>
              <a:t>Take care to reduce the possibilities of triggering and traumatization</a:t>
            </a:r>
          </a:p>
          <a:p>
            <a:pPr marL="171450" indent="-171450">
              <a:buFont typeface="Arial" panose="020B0604020202020204" pitchFamily="34" charset="0"/>
              <a:buChar char="•"/>
            </a:pPr>
            <a:r>
              <a:rPr lang="en-US" dirty="0"/>
              <a:t>Establish and maintain professional relationships that are safe – boundaries, clear communication, honesty and empathy </a:t>
            </a:r>
          </a:p>
          <a:p>
            <a:pPr marL="171450" indent="-171450">
              <a:buFont typeface="Arial" panose="020B0604020202020204" pitchFamily="34" charset="0"/>
              <a:buChar char="•"/>
            </a:pPr>
            <a:r>
              <a:rPr lang="en-US" dirty="0"/>
              <a:t>Understand and recognize potential trauma responses – triggers and trauma reminders come in all forms </a:t>
            </a:r>
          </a:p>
          <a:p>
            <a:endParaRPr lang="en-US" dirty="0"/>
          </a:p>
          <a:p>
            <a:r>
              <a:rPr lang="en-US" b="1" dirty="0"/>
              <a:t>Sources</a:t>
            </a:r>
          </a:p>
          <a:p>
            <a:r>
              <a:rPr lang="en-US" dirty="0"/>
              <a:t>Sourced from: Williams-</a:t>
            </a:r>
            <a:r>
              <a:rPr lang="en-US" dirty="0" err="1"/>
              <a:t>Hecksel</a:t>
            </a:r>
            <a:r>
              <a:rPr lang="en-US" dirty="0"/>
              <a:t>, C., Miller, D., &amp; Fritz, T. (n.d.). Building Trauma-Informed Learning Environments.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j-ea"/>
                <a:cs typeface="+mj-cs"/>
              </a:rPr>
              <a:t>Bloom, S. L., &amp; </a:t>
            </a:r>
            <a:r>
              <a:rPr lang="en-US" sz="1200" dirty="0" err="1">
                <a:latin typeface="+mj-lt"/>
                <a:ea typeface="+mj-ea"/>
                <a:cs typeface="+mj-cs"/>
              </a:rPr>
              <a:t>Farragher</a:t>
            </a:r>
            <a:r>
              <a:rPr lang="en-US" sz="1200" dirty="0">
                <a:latin typeface="+mj-lt"/>
                <a:ea typeface="+mj-ea"/>
                <a:cs typeface="+mj-cs"/>
              </a:rPr>
              <a:t>, B. (2013). Restoring sanctuary: A new operating system for trauma-informed systems of care. New York, NY: Oxford University Press.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j-ea"/>
                <a:cs typeface="+mj-cs"/>
              </a:rPr>
              <a:t>Burke Harris, N. (2014, September). How childhood trauma affects health across a lifetime [Video file]. Retrieved from https://www.ted.com/talks/nadine_burke_harris_how_childhood_trauma_affects_health_across_a_lifetime</a:t>
            </a:r>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9C4CBE54-04D9-4E53-B88C-BCBFA536F2D6}" type="slidenum">
              <a:rPr lang="en-US" smtClean="0"/>
              <a:t>15</a:t>
            </a:fld>
            <a:endParaRPr lang="en-US"/>
          </a:p>
        </p:txBody>
      </p:sp>
    </p:spTree>
    <p:extLst>
      <p:ext uri="{BB962C8B-B14F-4D97-AF65-F5344CB8AC3E}">
        <p14:creationId xmlns:p14="http://schemas.microsoft.com/office/powerpoint/2010/main" val="410917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TI Teaching: Key Principles Applied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Level: Beginner/Intermediate/Clinical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Font typeface="Arial" panose="020B0604020202020204" pitchFamily="34" charset="0"/>
              <a:buNone/>
            </a:pPr>
            <a:endParaRPr lang="en-US" sz="1800" b="0" i="0" u="sng"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endParaRPr lang="en-US" sz="1800" b="0" i="0" u="sng"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sz="1800" b="0" i="0" u="sng" dirty="0">
                <a:solidFill>
                  <a:srgbClr val="000000"/>
                </a:solidFill>
                <a:effectLst/>
                <a:latin typeface="Calibri" panose="020F0502020204030204" pitchFamily="34" charset="0"/>
              </a:rPr>
              <a:t>Identify some examples</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These are guiding principles for trauma informed practice.   Let’s explore them a bit.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do you establish physical safety for students?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do you establish psychological safety for students?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contributes to trustworthiness?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can you be transparent?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do you do to foster positive peer relationships?  Especially in the age of Zoom?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can peer support and mutual self-help be integrated into your teaching?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are the ways that you collaborate with students?  How can you be explicit about this?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does mutuality mean in the classroom?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do students have voice and what do you do to foster agency.  The power differential is real, even if you think it is not.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do you think are best practices to overcome the impact of the power differentials?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are the considerations related to cultural, historical and gender issues with your course content?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are the considerations for your relationships with students, their relationships with each other?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do you consider implicit bias and its impact in the classroom?  How will you address microaggressions in the classroom?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can you create safety around issues that may be difficult for students? </a:t>
            </a:r>
            <a:endParaRPr lang="en-US" sz="2800" b="0" i="0" dirty="0">
              <a:solidFill>
                <a:srgbClr val="444444"/>
              </a:solidFill>
              <a:effectLst/>
              <a:latin typeface="Calibri" panose="020F0502020204030204" pitchFamily="34" charset="0"/>
            </a:endParaRPr>
          </a:p>
          <a:p>
            <a:endParaRPr lang="en-US" dirty="0"/>
          </a:p>
          <a:p>
            <a:r>
              <a:rPr lang="en-US" b="1" dirty="0"/>
              <a:t>Sources</a:t>
            </a:r>
          </a:p>
          <a:p>
            <a:r>
              <a:rPr lang="en-US" b="0" dirty="0"/>
              <a:t>SAMHSA. (July 2014). Concept of Trauma and Guidance for a Trauma-Informed Approach. </a:t>
            </a:r>
            <a:r>
              <a:rPr lang="en-US" dirty="0"/>
              <a:t>SAMHSA’s Trauma and Justice Strategic Initiative. </a:t>
            </a:r>
            <a:r>
              <a:rPr lang="en-US" b="0" dirty="0"/>
              <a:t>https://ncsacw.acf.hhs.gov/userfiles/files/SAMHSA_Trauma.pdf</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16</a:t>
            </a:fld>
            <a:endParaRPr lang="en-US"/>
          </a:p>
        </p:txBody>
      </p:sp>
    </p:spTree>
    <p:extLst>
      <p:ext uri="{BB962C8B-B14F-4D97-AF65-F5344CB8AC3E}">
        <p14:creationId xmlns:p14="http://schemas.microsoft.com/office/powerpoint/2010/main" val="314915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Discussion and Questions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b="0" dirty="0">
              <a:effectLst/>
              <a:latin typeface="Calibri" panose="020F0502020204030204" pitchFamily="34" charset="0"/>
              <a:ea typeface="Calibri" panose="020F0502020204030204" pitchFamily="34" charset="0"/>
              <a:cs typeface="Calibri"/>
            </a:endParaRPr>
          </a:p>
          <a:p>
            <a:r>
              <a:rPr lang="en-US" sz="1200" b="1" dirty="0">
                <a:effectLst/>
                <a:latin typeface="Calibri" panose="020F0502020204030204" pitchFamily="34" charset="0"/>
                <a:cs typeface="Times New Roman" panose="02020603050405020304" pitchFamily="18" charset="0"/>
              </a:rPr>
              <a:t>Discussion</a:t>
            </a:r>
            <a:endParaRPr lang="en-US" dirty="0">
              <a:cs typeface="Calibri"/>
            </a:endParaRPr>
          </a:p>
          <a:p>
            <a:r>
              <a:rPr lang="en-US" dirty="0">
                <a:cs typeface="Calibri"/>
              </a:rPr>
              <a:t>What are ways you can incorporate trauma-informed teaching in your classroom?</a:t>
            </a:r>
          </a:p>
          <a:p>
            <a:r>
              <a:rPr lang="en-US" dirty="0">
                <a:cs typeface="Calibri"/>
              </a:rPr>
              <a:t>What are ways you can incorporate trauma-informed teaching in office hours?</a:t>
            </a:r>
          </a:p>
          <a:p>
            <a:r>
              <a:rPr lang="en-US" dirty="0">
                <a:cs typeface="Calibri"/>
              </a:rPr>
              <a:t>What are other ways to be more trauma-informed in your role?</a:t>
            </a:r>
          </a:p>
          <a:p>
            <a:r>
              <a:rPr lang="en-US" dirty="0">
                <a:cs typeface="Calibri"/>
              </a:rPr>
              <a:t>Can you think of instances you may have responded differently knowing what you know now?</a:t>
            </a:r>
          </a:p>
          <a:p>
            <a:r>
              <a:rPr lang="en-US" dirty="0">
                <a:cs typeface="Calibri"/>
              </a:rPr>
              <a:t>What concerns do you still have about implementing </a:t>
            </a:r>
            <a:r>
              <a:rPr lang="en-US" dirty="0" err="1">
                <a:cs typeface="Calibri"/>
              </a:rPr>
              <a:t>Ti</a:t>
            </a:r>
            <a:r>
              <a:rPr lang="en-US" dirty="0">
                <a:cs typeface="Calibri"/>
              </a:rPr>
              <a:t> into your practice?</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17</a:t>
            </a:fld>
            <a:endParaRPr lang="en-US"/>
          </a:p>
        </p:txBody>
      </p:sp>
    </p:spTree>
    <p:extLst>
      <p:ext uri="{BB962C8B-B14F-4D97-AF65-F5344CB8AC3E}">
        <p14:creationId xmlns:p14="http://schemas.microsoft.com/office/powerpoint/2010/main" val="7629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Responding to Disclosures: Intro/Review</a:t>
            </a:r>
          </a:p>
          <a:p>
            <a:pPr>
              <a:lnSpc>
                <a:spcPct val="90000"/>
              </a:lnSpc>
              <a:spcBef>
                <a:spcPts val="1000"/>
              </a:spcBef>
            </a:pPr>
            <a:r>
              <a:rPr lang="en-US" dirty="0"/>
              <a:t>Level: Beginner/Intermediate/Clinical</a:t>
            </a:r>
          </a:p>
          <a:p>
            <a:endParaRPr lang="en-US" dirty="0"/>
          </a:p>
          <a:p>
            <a:r>
              <a:rPr lang="en-US" b="1" dirty="0"/>
              <a:t>Discussion</a:t>
            </a:r>
          </a:p>
          <a:p>
            <a:pPr marL="171450" indent="-171450">
              <a:buFont typeface="Arial" panose="020B0604020202020204" pitchFamily="34" charset="0"/>
              <a:buChar char="•"/>
            </a:pPr>
            <a:r>
              <a:rPr lang="en-US" dirty="0"/>
              <a:t>As employees, volunteers, graduate students, students, we as a community take the Relationship Violence and Sexual Misconduct Training (RVSM). You may recognize the login for the training module on the right. </a:t>
            </a:r>
          </a:p>
          <a:p>
            <a:pPr marL="171450" indent="-171450">
              <a:buFont typeface="Arial" panose="020B0604020202020204" pitchFamily="34" charset="0"/>
              <a:buChar char="•"/>
            </a:pPr>
            <a:r>
              <a:rPr lang="en-US" dirty="0"/>
              <a:t>For refreshers, The Prevention, Outreach and Education Department has many resources on their website. https://poe.msu.edu/index.html https://poe.msu.edu/resources/downloads.html</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18</a:t>
            </a:fld>
            <a:endParaRPr lang="en-US"/>
          </a:p>
        </p:txBody>
      </p:sp>
    </p:spTree>
    <p:extLst>
      <p:ext uri="{BB962C8B-B14F-4D97-AF65-F5344CB8AC3E}">
        <p14:creationId xmlns:p14="http://schemas.microsoft.com/office/powerpoint/2010/main" val="316577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Responding to Disclosure: TI Approach</a:t>
            </a:r>
          </a:p>
          <a:p>
            <a:pPr>
              <a:lnSpc>
                <a:spcPct val="90000"/>
              </a:lnSpc>
              <a:spcBef>
                <a:spcPts val="1000"/>
              </a:spcBef>
            </a:pPr>
            <a:r>
              <a:rPr lang="en-US" dirty="0"/>
              <a:t>Level: Beginner/Intermediate/Clinical</a:t>
            </a:r>
          </a:p>
          <a:p>
            <a:endParaRPr lang="en-US" b="1" dirty="0"/>
          </a:p>
          <a:p>
            <a:r>
              <a:rPr lang="en-US" b="1" dirty="0"/>
              <a:t>Discussion</a:t>
            </a:r>
          </a:p>
          <a:p>
            <a:pPr lvl="0"/>
            <a:r>
              <a:rPr lang="en-US" dirty="0"/>
              <a:t>Communicate your duty to report (</a:t>
            </a:r>
            <a:r>
              <a:rPr lang="en-US" b="0" i="0" dirty="0">
                <a:solidFill>
                  <a:srgbClr val="18453B"/>
                </a:solidFill>
                <a:effectLst/>
                <a:latin typeface="GothamMedium"/>
              </a:rPr>
              <a:t>Prevention, Outreach, and Education Department, 2021)</a:t>
            </a: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Earlier rather than later! (</a:t>
            </a:r>
            <a:r>
              <a:rPr lang="en-US" b="0" i="0" dirty="0">
                <a:solidFill>
                  <a:srgbClr val="18453B"/>
                </a:solidFill>
                <a:effectLst/>
                <a:latin typeface="GothamMedium"/>
              </a:rPr>
              <a:t>Prevention, Outreach, and Education Department, 2021)</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Address and Establish Safety (Muhammad, n.d.). </a:t>
            </a:r>
          </a:p>
          <a:p>
            <a:pPr lvl="1"/>
            <a:r>
              <a:rPr lang="en-US" dirty="0"/>
              <a:t>A private place to talk </a:t>
            </a:r>
          </a:p>
          <a:p>
            <a:pPr lvl="1"/>
            <a:r>
              <a:rPr lang="en-US" dirty="0"/>
              <a:t>Avoid physical touch </a:t>
            </a:r>
          </a:p>
          <a:p>
            <a:pPr lvl="1"/>
            <a:r>
              <a:rPr lang="en-US" dirty="0"/>
              <a:t>Don’t push the conversation (Muhammad, 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Don’t Overstep (</a:t>
            </a:r>
            <a:r>
              <a:rPr lang="en-US" b="0" i="0" dirty="0">
                <a:solidFill>
                  <a:srgbClr val="18453B"/>
                </a:solidFill>
                <a:effectLst/>
                <a:latin typeface="GothamMedium"/>
              </a:rPr>
              <a:t>Prevention, Outreach, and Education Department, 2021)</a:t>
            </a:r>
            <a:endParaRPr lang="en-US" dirty="0"/>
          </a:p>
          <a:p>
            <a:pPr lvl="1"/>
            <a:r>
              <a:rPr lang="en-US" dirty="0"/>
              <a:t>Refrain from giving advice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Remember your role (</a:t>
            </a:r>
            <a:r>
              <a:rPr lang="en-US" b="0" i="0" dirty="0">
                <a:solidFill>
                  <a:srgbClr val="18453B"/>
                </a:solidFill>
                <a:effectLst/>
                <a:latin typeface="GothamMedium"/>
              </a:rPr>
              <a:t>Prevention, Outreach, and Education Department, 2021)</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Show your Support (</a:t>
            </a:r>
            <a:r>
              <a:rPr lang="en-US" b="0" i="0" dirty="0">
                <a:solidFill>
                  <a:srgbClr val="18453B"/>
                </a:solidFill>
                <a:effectLst/>
                <a:latin typeface="GothamMedium"/>
              </a:rPr>
              <a:t>Prevention, Outreach, and Education Department, 2021)</a:t>
            </a:r>
            <a:endParaRPr lang="en-US" dirty="0"/>
          </a:p>
          <a:p>
            <a:pPr lvl="1"/>
            <a:r>
              <a:rPr lang="en-US" dirty="0"/>
              <a:t>“I believe you”</a:t>
            </a:r>
          </a:p>
          <a:p>
            <a:pPr lvl="1"/>
            <a:r>
              <a:rPr lang="en-US" dirty="0"/>
              <a:t>“Thank you for telling me”</a:t>
            </a:r>
          </a:p>
          <a:p>
            <a:endParaRPr lang="en-US" b="1" dirty="0"/>
          </a:p>
          <a:p>
            <a:endParaRPr lang="en-US" b="1" dirty="0"/>
          </a:p>
          <a:p>
            <a:r>
              <a:rPr lang="en-US" b="1" dirty="0"/>
              <a:t>Resources</a:t>
            </a:r>
            <a:endParaRPr lang="en-US" dirty="0"/>
          </a:p>
          <a:p>
            <a:pPr marL="171450" indent="-171450">
              <a:buFont typeface="Arial" panose="020B0604020202020204" pitchFamily="34" charset="0"/>
              <a:buChar char="•"/>
            </a:pPr>
            <a:r>
              <a:rPr lang="en-US" dirty="0"/>
              <a:t>Syllabus language to notify students you are a mandatory reporter: https://civilrights.msu.edu/resources/information-for-mandatory-reporters.html </a:t>
            </a:r>
          </a:p>
          <a:p>
            <a:pPr marL="171450" indent="-171450">
              <a:buFont typeface="Arial" panose="020B0604020202020204" pitchFamily="34" charset="0"/>
              <a:buChar char="•"/>
            </a:pPr>
            <a:r>
              <a:rPr lang="en-US" dirty="0"/>
              <a:t>Title IX Policy: https://civilrights.msu.edu/policies/relationship-violence-and-sexual-misconduct-and-title-ix-policy.html#reporting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SUPER helpful handout: </a:t>
            </a:r>
            <a:r>
              <a:rPr lang="en-US" b="0" i="0" dirty="0">
                <a:solidFill>
                  <a:srgbClr val="18453B"/>
                </a:solidFill>
                <a:effectLst/>
                <a:latin typeface="GothamMedium"/>
              </a:rPr>
              <a:t>Prevention, Outreach, and Education Department. (2021, Feb 11). RVSM Reporting Guide. https://poe.msu.edu/resources/Reporting%20Guide%202021.pdf </a:t>
            </a:r>
            <a:endParaRPr lang="en-US" dirty="0"/>
          </a:p>
          <a:p>
            <a:endParaRPr lang="en-US" b="1" dirty="0"/>
          </a:p>
          <a:p>
            <a:r>
              <a:rPr lang="en-US" b="1" dirty="0"/>
              <a:t>Sources</a:t>
            </a:r>
          </a:p>
          <a:p>
            <a:r>
              <a:rPr lang="en-US" dirty="0"/>
              <a:t>Muhammad, R. (n.d.). </a:t>
            </a:r>
            <a:r>
              <a:rPr lang="en-US" b="0" i="0" dirty="0">
                <a:solidFill>
                  <a:srgbClr val="18453B"/>
                </a:solidFill>
                <a:effectLst/>
                <a:latin typeface="GothamMedium"/>
              </a:rPr>
              <a:t>LEAD - Relationship Violence &amp; Sexual Misconduct Policy (RVSM). #iteachmsu. Michigan State University. https://iteach.msu.edu/iteachmsu/groups/iteachmsu/stories/245 </a:t>
            </a:r>
          </a:p>
          <a:p>
            <a:r>
              <a:rPr lang="en-US" b="0" i="0" dirty="0">
                <a:solidFill>
                  <a:srgbClr val="18453B"/>
                </a:solidFill>
                <a:effectLst/>
                <a:latin typeface="GothamMedium"/>
              </a:rPr>
              <a:t>Prevention, Outreach, and Education Department. (2021, Feb 11). RVSM Reporting Guide. https://poe.msu.edu/resources/Reporting%20Guide%202021.pdf </a:t>
            </a:r>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19</a:t>
            </a:fld>
            <a:endParaRPr lang="en-US"/>
          </a:p>
        </p:txBody>
      </p:sp>
    </p:spTree>
    <p:extLst>
      <p:ext uri="{BB962C8B-B14F-4D97-AF65-F5344CB8AC3E}">
        <p14:creationId xmlns:p14="http://schemas.microsoft.com/office/powerpoint/2010/main" val="23466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TI Teaching: COVID-19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Level: Beginner/Intermediate/Clinical</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Discussion: </a:t>
            </a:r>
          </a:p>
          <a:p>
            <a:pPr algn="l" rtl="0" fontAlgn="base"/>
            <a:r>
              <a:rPr lang="en-US" sz="1800" b="0" i="0" u="none" strike="noStrike" dirty="0">
                <a:solidFill>
                  <a:srgbClr val="000000"/>
                </a:solidFill>
                <a:effectLst/>
                <a:latin typeface="Calibri" panose="020F0502020204030204" pitchFamily="34" charset="0"/>
              </a:rPr>
              <a:t>How does a global pandemic fit with all of this?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Now, let’s talk briefly about COVID. How many of you were feeling tired, stretched thin, maybe even burned out before COVID? How are you feeling now?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With certainty, we’ve all been experiencing what can be considered a collective trauma. Many of us lost loved ones, became isolated physically, socially, emotionally, maybe even became ill ourselves which may have created a whole different kind of stress. Add to this our already existing feelings from before of being tired and burned out, and COVID created a perfect storm of </a:t>
            </a:r>
            <a:r>
              <a:rPr lang="en-US" sz="1800" b="0" i="0" u="sng" dirty="0">
                <a:solidFill>
                  <a:srgbClr val="000000"/>
                </a:solidFill>
                <a:effectLst/>
                <a:latin typeface="Calibri" panose="020F0502020204030204" pitchFamily="34" charset="0"/>
              </a:rPr>
              <a:t>at least significant stress if not collective </a:t>
            </a:r>
            <a:r>
              <a:rPr lang="en-US" sz="1800" b="0" i="0" u="none" strike="noStrike" dirty="0">
                <a:solidFill>
                  <a:srgbClr val="000000"/>
                </a:solidFill>
                <a:effectLst/>
                <a:latin typeface="Calibri" panose="020F0502020204030204" pitchFamily="34" charset="0"/>
              </a:rPr>
              <a:t>trauma for faculty, staff and students. We weren’t in a good place to begin with.</a:t>
            </a:r>
            <a:r>
              <a:rPr lang="en-US" sz="1800" b="0" i="0" dirty="0">
                <a:solidFill>
                  <a:srgbClr val="444444"/>
                </a:solidFill>
                <a:effectLst/>
                <a:latin typeface="Calibri" panose="020F0502020204030204" pitchFamily="34" charset="0"/>
              </a:rPr>
              <a:t>​</a:t>
            </a:r>
            <a:r>
              <a:rPr lang="en-US" sz="1200" b="0" i="0" u="none" strike="noStrike" dirty="0">
                <a:solidFill>
                  <a:srgbClr val="444444"/>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It almost created a paralyzing sensation  - and a constant grief process  - grieving the loss of life events.</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While COVID was a shared collective trauma and communication with students about changes were higher, As instructors, we often carry heavy burdens that we don’t want to share with students.</a:t>
            </a:r>
            <a:r>
              <a:rPr lang="en-US" sz="1800" b="0" i="0" dirty="0">
                <a:solidFill>
                  <a:srgbClr val="444444"/>
                </a:solidFill>
                <a:effectLst/>
                <a:latin typeface="Calibri" panose="020F0502020204030204" pitchFamily="34" charset="0"/>
              </a:rPr>
              <a:t>​ Students experience their own heavy burdens they don’t necessarily want to share with us…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We also had students drop from their programs at a rate I hadn’t seen before. Students had to make choices between caring for family or staying in school. Students had to make choices about continuing to work or stay in school. The pressures between were too much for them.</a:t>
            </a:r>
            <a:r>
              <a:rPr lang="en-US" sz="1800" b="0" i="0" dirty="0">
                <a:solidFill>
                  <a:srgbClr val="444444"/>
                </a:solidFill>
                <a:effectLst/>
                <a:latin typeface="Calibri" panose="020F0502020204030204" pitchFamily="34" charset="0"/>
              </a:rPr>
              <a:t>​</a:t>
            </a:r>
          </a:p>
          <a:p>
            <a:pPr marL="0" indent="0" algn="l" rtl="0" fontAlgn="base">
              <a:buFont typeface="Arial" panose="020B0604020202020204" pitchFamily="34" charset="0"/>
              <a:buNone/>
            </a:pP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​From a study of 70 higher education institutions in 2021, we know: </a:t>
            </a:r>
          </a:p>
          <a:p>
            <a:pPr marL="285750" indent="-285750"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 Prior to Delta and Omicron outbreaks, Nearly 1/3 of students indicated a family member or close friend was hospitalized due to COVID and 13% had lost a family member or close friend to COVID 19. (</a:t>
            </a:r>
            <a:r>
              <a:rPr lang="en-US" sz="2800" b="0" i="0" dirty="0">
                <a:effectLst/>
                <a:latin typeface="futura-pt"/>
              </a:rPr>
              <a:t>Correia-Harker, 2022)</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444444"/>
                </a:solidFill>
                <a:effectLst/>
                <a:latin typeface="Calibri" panose="020F0502020204030204" pitchFamily="34" charset="0"/>
              </a:rPr>
              <a:t>Prior to Delta and Omicron outbreaks, </a:t>
            </a:r>
            <a:r>
              <a:rPr lang="en-US" sz="2800" b="0" i="0" dirty="0">
                <a:solidFill>
                  <a:srgbClr val="444444"/>
                </a:solidFill>
                <a:effectLst/>
                <a:latin typeface="futura-pt"/>
              </a:rPr>
              <a:t>More than 1/3 of all students lost wages from employment, with even higher percentages of students losing wages in “working class” and “low-income” student groups.  </a:t>
            </a:r>
            <a:r>
              <a:rPr lang="en-US" sz="1200" b="0" i="0" dirty="0">
                <a:solidFill>
                  <a:srgbClr val="444444"/>
                </a:solidFill>
                <a:effectLst/>
                <a:latin typeface="Calibri" panose="020F0502020204030204" pitchFamily="34" charset="0"/>
              </a:rPr>
              <a:t>(</a:t>
            </a:r>
            <a:r>
              <a:rPr lang="en-US" sz="1800" b="0" i="0" dirty="0">
                <a:effectLst/>
                <a:latin typeface="futura-pt"/>
              </a:rPr>
              <a:t>Correia-Harker, 2022)</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effectLst/>
                <a:latin typeface="futura-pt"/>
              </a:rPr>
              <a:t>Over half of working class and low income students were concerned or very concerned about their ability to pay for education in the future.</a:t>
            </a:r>
            <a:r>
              <a:rPr lang="en-US" sz="2800" b="0" i="0" dirty="0">
                <a:solidFill>
                  <a:srgbClr val="444444"/>
                </a:solidFill>
                <a:effectLst/>
                <a:latin typeface="futura-pt"/>
              </a:rPr>
              <a:t>  </a:t>
            </a:r>
            <a:r>
              <a:rPr lang="en-US" sz="1200" b="0" i="0" dirty="0">
                <a:solidFill>
                  <a:srgbClr val="444444"/>
                </a:solidFill>
                <a:effectLst/>
                <a:latin typeface="Calibri" panose="020F0502020204030204" pitchFamily="34" charset="0"/>
              </a:rPr>
              <a:t>(</a:t>
            </a:r>
            <a:r>
              <a:rPr lang="en-US" sz="1800" b="0" i="0" dirty="0">
                <a:effectLst/>
                <a:latin typeface="futura-pt"/>
              </a:rPr>
              <a:t>Correia-Harker, 2022)</a:t>
            </a:r>
          </a:p>
          <a:p>
            <a:pPr marL="285750" indent="-285750" algn="l" rtl="0" fontAlgn="base">
              <a:buFont typeface="Arial" panose="020B0604020202020204" pitchFamily="34" charset="0"/>
              <a:buChar char="•"/>
            </a:pPr>
            <a:endParaRPr lang="en-US" sz="1800" b="0" i="0" dirty="0">
              <a:solidFill>
                <a:srgbClr val="444444"/>
              </a:solidFill>
              <a:effectLst/>
              <a:latin typeface="Calibri" panose="020F0502020204030204" pitchFamily="34" charset="0"/>
            </a:endParaRPr>
          </a:p>
          <a:p>
            <a:pPr algn="l" rtl="0" fontAlgn="base"/>
            <a:endParaRPr lang="en-US" sz="1800" b="0" i="0" dirty="0">
              <a:solidFill>
                <a:srgbClr val="444444"/>
              </a:solidFill>
              <a:effectLst/>
              <a:latin typeface="Calibri" panose="020F0502020204030204" pitchFamily="34" charset="0"/>
            </a:endParaRPr>
          </a:p>
          <a:p>
            <a:pPr algn="l" rtl="0" fontAlgn="base"/>
            <a:r>
              <a:rPr lang="en-US" sz="1800" b="1" i="0" dirty="0">
                <a:solidFill>
                  <a:srgbClr val="444444"/>
                </a:solidFill>
                <a:effectLst/>
                <a:latin typeface="Calibri" panose="020F0502020204030204" pitchFamily="34" charset="0"/>
              </a:rPr>
              <a:t>Sources</a:t>
            </a:r>
            <a:endParaRPr lang="en-US" sz="18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dirty="0" err="1">
                <a:solidFill>
                  <a:srgbClr val="444444"/>
                </a:solidFill>
                <a:effectLst/>
                <a:latin typeface="Calibri" panose="020F0502020204030204" pitchFamily="34" charset="0"/>
              </a:rPr>
              <a:t>Carreia</a:t>
            </a:r>
            <a:r>
              <a:rPr lang="en-US" b="0" i="0" dirty="0">
                <a:solidFill>
                  <a:srgbClr val="444444"/>
                </a:solidFill>
                <a:effectLst/>
                <a:latin typeface="Calibri" panose="020F0502020204030204" pitchFamily="34" charset="0"/>
              </a:rPr>
              <a:t>-Harker, B. P. (2022, Jan 21). </a:t>
            </a:r>
            <a:r>
              <a:rPr lang="en-US" b="0" i="0" dirty="0">
                <a:solidFill>
                  <a:srgbClr val="081B33"/>
                </a:solidFill>
                <a:effectLst/>
                <a:latin typeface="calluna"/>
              </a:rPr>
              <a:t>MSL 2021 Snapshot: Exploring the Effects of the Pandemic on College Students. Multi-Institutional Study of Leadership. </a:t>
            </a:r>
            <a:r>
              <a:rPr lang="en-US" b="0" i="0" dirty="0">
                <a:solidFill>
                  <a:srgbClr val="444444"/>
                </a:solidFill>
                <a:effectLst/>
                <a:latin typeface="Calibri" panose="020F0502020204030204" pitchFamily="34" charset="0"/>
              </a:rPr>
              <a:t>https://www.leadershipstudy.net/leadershipthoughts/2022/1/21/msl-2021-snapshot-exploring-the-effects-of-the-pandemic-on-college-students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81B33"/>
                </a:solidFill>
                <a:effectLst/>
                <a:latin typeface="calluna"/>
              </a:rPr>
              <a:t>U.S. Department of Agriculture [USDA]. (n.d.) Coronavirus Disease (COVID-19). </a:t>
            </a:r>
            <a:r>
              <a:rPr lang="en-US" b="0" i="0" dirty="0">
                <a:solidFill>
                  <a:srgbClr val="444444"/>
                </a:solidFill>
                <a:effectLst/>
                <a:latin typeface="Calibri" panose="020F0502020204030204" pitchFamily="34" charset="0"/>
              </a:rPr>
              <a:t>https://www.usda.gov/coronavirus</a:t>
            </a: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2</a:t>
            </a:fld>
            <a:endParaRPr lang="en-US"/>
          </a:p>
        </p:txBody>
      </p:sp>
    </p:spTree>
    <p:extLst>
      <p:ext uri="{BB962C8B-B14F-4D97-AF65-F5344CB8AC3E}">
        <p14:creationId xmlns:p14="http://schemas.microsoft.com/office/powerpoint/2010/main" val="144807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Responding to Disclosure: Compliance</a:t>
            </a:r>
          </a:p>
          <a:p>
            <a:pPr>
              <a:lnSpc>
                <a:spcPct val="90000"/>
              </a:lnSpc>
              <a:spcBef>
                <a:spcPts val="1000"/>
              </a:spcBef>
            </a:pPr>
            <a:r>
              <a:rPr lang="en-US" dirty="0"/>
              <a:t>Level: Beginner/Intermediate/Clinical</a:t>
            </a:r>
          </a:p>
          <a:p>
            <a:endParaRPr lang="en-US" b="0" i="0" dirty="0">
              <a:solidFill>
                <a:srgbClr val="444444"/>
              </a:solidFill>
              <a:effectLst/>
              <a:latin typeface="Gotham SSm A"/>
            </a:endParaRPr>
          </a:p>
          <a:p>
            <a:r>
              <a:rPr lang="en-US" b="1" i="0" dirty="0">
                <a:solidFill>
                  <a:srgbClr val="444444"/>
                </a:solidFill>
                <a:effectLst/>
                <a:latin typeface="Gotham SSm A"/>
              </a:rPr>
              <a:t>Discussion</a:t>
            </a:r>
          </a:p>
          <a:p>
            <a:r>
              <a:rPr lang="en-US" b="0" i="0" dirty="0">
                <a:solidFill>
                  <a:srgbClr val="444444"/>
                </a:solidFill>
                <a:effectLst/>
                <a:latin typeface="Gotham SSm A"/>
              </a:rPr>
              <a:t>University faculty, staff, academic staff, and volunteers, unless specifically exempted under the Reporting Protocols for Relationship Violence and Sexual Misconduct, must promptly report incidents of prohibited conduct that they observe or learn about in their professional capacity or in the context of their work and that involve a member of the University community (student, employee, MSU Health Care patient, or other individuals) or which occurred at a University-sponsored event or on University property. (Michigan State University, 2021)</a:t>
            </a:r>
          </a:p>
          <a:p>
            <a:endParaRPr lang="en-US" b="0" i="0" dirty="0">
              <a:solidFill>
                <a:srgbClr val="444444"/>
              </a:solidFill>
              <a:effectLst/>
              <a:latin typeface="Gotham SSm A"/>
            </a:endParaRPr>
          </a:p>
          <a:p>
            <a:r>
              <a:rPr lang="en-US" b="1" i="0" dirty="0">
                <a:solidFill>
                  <a:srgbClr val="444444"/>
                </a:solidFill>
                <a:effectLst/>
                <a:latin typeface="Gotham SSm A"/>
              </a:rPr>
              <a:t>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Michigan State University. (2021, August 24). </a:t>
            </a:r>
            <a:r>
              <a:rPr lang="en-US" b="0" i="0" dirty="0">
                <a:solidFill>
                  <a:srgbClr val="18453B"/>
                </a:solidFill>
                <a:effectLst/>
                <a:latin typeface="Gotham SSm A"/>
              </a:rPr>
              <a:t>Relationship Violence and Sexual Misconduct and Title IX Policy. Office for Civil Rights and Title IX Education and Compliance. https://civilrights.msu.edu/policies/relationship-violence-and-sexual-misconduct-and-title-ix-policy.html#consent</a:t>
            </a: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20</a:t>
            </a:fld>
            <a:endParaRPr lang="en-US"/>
          </a:p>
        </p:txBody>
      </p:sp>
    </p:spTree>
    <p:extLst>
      <p:ext uri="{BB962C8B-B14F-4D97-AF65-F5344CB8AC3E}">
        <p14:creationId xmlns:p14="http://schemas.microsoft.com/office/powerpoint/2010/main" val="280198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TI Teaching: COVID-19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Level: Beginner/Intermediate/Clinical</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Discussion:</a:t>
            </a:r>
            <a:endParaRPr lang="en-US" b="1"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those students that stayed throughout the Pandemic, Some of the most apparent challenges that were found in this study are listed here.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Difficulty participating in class or engaging with other students. I experienced this especially in my in-person classes. By Fall mid-semester, I had around 50% of the students attending in person. </a:t>
            </a:r>
            <a:r>
              <a:rPr lang="en-US" sz="1800" b="0" i="0" dirty="0">
                <a:solidFill>
                  <a:srgbClr val="444444"/>
                </a:solidFill>
                <a:effectLst/>
                <a:latin typeface="Calibri" panose="020F0502020204030204" pitchFamily="34" charset="0"/>
              </a:rPr>
              <a:t>​(</a:t>
            </a:r>
            <a:r>
              <a:rPr lang="en-US" sz="1800" b="0" i="0" dirty="0" err="1">
                <a:solidFill>
                  <a:srgbClr val="444444"/>
                </a:solidFill>
                <a:effectLst/>
                <a:latin typeface="Calibri" panose="020F0502020204030204" pitchFamily="34" charset="0"/>
              </a:rPr>
              <a:t>BestColleges</a:t>
            </a:r>
            <a:r>
              <a:rPr lang="en-US" sz="1800" b="0" i="0" dirty="0">
                <a:solidFill>
                  <a:srgbClr val="444444"/>
                </a:solidFill>
                <a:effectLst/>
                <a:latin typeface="Calibri" panose="020F0502020204030204" pitchFamily="34" charset="0"/>
              </a:rPr>
              <a:t>, 2022)</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Difficulty meeting peers – I had whole cohorts of students who had never met their classmates in person until last fall. That’s powerful.</a:t>
            </a:r>
            <a:r>
              <a:rPr lang="en-US" sz="1800" b="0" i="0" dirty="0">
                <a:solidFill>
                  <a:srgbClr val="444444"/>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r>
              <a:rPr lang="en-US" sz="1800" b="0" i="0" dirty="0" err="1">
                <a:solidFill>
                  <a:srgbClr val="444444"/>
                </a:solidFill>
                <a:effectLst/>
                <a:latin typeface="Calibri" panose="020F0502020204030204" pitchFamily="34" charset="0"/>
              </a:rPr>
              <a:t>BestColleges</a:t>
            </a:r>
            <a:r>
              <a:rPr lang="en-US" sz="1800" b="0" i="0" dirty="0">
                <a:solidFill>
                  <a:srgbClr val="444444"/>
                </a:solidFill>
                <a:effectLst/>
                <a:latin typeface="Calibri" panose="020F0502020204030204" pitchFamily="34" charset="0"/>
              </a:rPr>
              <a:t>, 2022)</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Difficulty completing homework – we’ll circle back to this during strategies.</a:t>
            </a:r>
            <a:r>
              <a:rPr lang="en-US" sz="1800" b="0" i="0" dirty="0">
                <a:solidFill>
                  <a:srgbClr val="444444"/>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r>
              <a:rPr lang="en-US" sz="1800" b="0" i="0" dirty="0" err="1">
                <a:solidFill>
                  <a:srgbClr val="444444"/>
                </a:solidFill>
                <a:effectLst/>
                <a:latin typeface="Calibri" panose="020F0502020204030204" pitchFamily="34" charset="0"/>
              </a:rPr>
              <a:t>BestColleges</a:t>
            </a:r>
            <a:r>
              <a:rPr lang="en-US" sz="1800" b="0" i="0" dirty="0">
                <a:solidFill>
                  <a:srgbClr val="444444"/>
                </a:solidFill>
                <a:effectLst/>
                <a:latin typeface="Calibri" panose="020F0502020204030204" pitchFamily="34" charset="0"/>
              </a:rPr>
              <a:t>, 2022)</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Difficulty attending classes on time and difficulty keeping grades up. All experiences I’ve had with my classes.</a:t>
            </a:r>
            <a:r>
              <a:rPr lang="en-US" sz="1800" b="0" i="0" dirty="0">
                <a:solidFill>
                  <a:srgbClr val="444444"/>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r>
              <a:rPr lang="en-US" sz="1800" b="0" i="0" dirty="0" err="1">
                <a:solidFill>
                  <a:srgbClr val="444444"/>
                </a:solidFill>
                <a:effectLst/>
                <a:latin typeface="Calibri" panose="020F0502020204030204" pitchFamily="34" charset="0"/>
              </a:rPr>
              <a:t>BestColleges</a:t>
            </a:r>
            <a:r>
              <a:rPr lang="en-US" sz="1800" b="0" i="0" dirty="0">
                <a:solidFill>
                  <a:srgbClr val="444444"/>
                </a:solidFill>
                <a:effectLst/>
                <a:latin typeface="Calibri" panose="020F0502020204030204" pitchFamily="34" charset="0"/>
              </a:rPr>
              <a:t>, 2022)</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1" i="0" dirty="0">
                <a:solidFill>
                  <a:srgbClr val="444444"/>
                </a:solidFill>
                <a:effectLst/>
                <a:latin typeface="Arial" panose="020B0604020202020204" pitchFamily="34" charset="0"/>
              </a:rPr>
              <a:t>Sources: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a:solidFill>
                  <a:srgbClr val="000000"/>
                </a:solidFill>
                <a:effectLst/>
                <a:latin typeface="Calibri" panose="020F0502020204030204" pitchFamily="34" charset="0"/>
              </a:rPr>
              <a:t>Best Colleges. (2022, July 20). </a:t>
            </a:r>
            <a:r>
              <a:rPr lang="en-US" sz="2800" b="0" i="0" dirty="0">
                <a:effectLst/>
                <a:latin typeface="var(--heading-font-family)"/>
              </a:rPr>
              <a:t>Over 9 in 10 College Students Report Mental Health Impacts From COVID-19. Best Colleges. https://www.bestcolleges.com/research/college-mental-health-impacts-from-covid-19/</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87098B9-E14D-4218-8D9A-7EB382175B19}" type="slidenum">
              <a:rPr lang="en-US" smtClean="0"/>
              <a:t>3</a:t>
            </a:fld>
            <a:endParaRPr lang="en-US"/>
          </a:p>
        </p:txBody>
      </p:sp>
    </p:spTree>
    <p:extLst>
      <p:ext uri="{BB962C8B-B14F-4D97-AF65-F5344CB8AC3E}">
        <p14:creationId xmlns:p14="http://schemas.microsoft.com/office/powerpoint/2010/main" val="394938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COVID-19 wrap 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endParaRPr lang="en-US" b="0" i="0" dirty="0">
              <a:solidFill>
                <a:srgbClr val="000000"/>
              </a:solidFill>
              <a:effectLst/>
              <a:latin typeface="Calibri" panose="020F0502020204030204" pitchFamily="34" charset="0"/>
            </a:endParaRPr>
          </a:p>
          <a:p>
            <a:r>
              <a:rPr lang="en-US" b="1" i="0" dirty="0">
                <a:solidFill>
                  <a:srgbClr val="000000"/>
                </a:solidFill>
                <a:effectLst/>
                <a:latin typeface="Calibri" panose="020F0502020204030204" pitchFamily="34" charset="0"/>
              </a:rPr>
              <a:t>Discussion</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Remember when I shared about students who dropped the program? Those were students who came to me, we tried to create a mediation plan, and it still didn’t work.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However, what about those students who never approach us, never let us know they’re struggling, who we might see in class and feel like they are just quiet or uninterested in the topic? Or maybe they’re snarky and argumentative?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We may draw conclusions about students that really only reflect a surface level observation.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When I talk about kid behavior, I always say that big behaviors are a message for something else. Anger is sometimes masking disappointment or sadness. It’s often the same in adults. Sometimes, we only see the surface level, but what we don’t see, under the surface is so much more significant to help us understand how best to support.</a:t>
            </a:r>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4</a:t>
            </a:fld>
            <a:endParaRPr lang="en-US"/>
          </a:p>
        </p:txBody>
      </p:sp>
    </p:spTree>
    <p:extLst>
      <p:ext uri="{BB962C8B-B14F-4D97-AF65-F5344CB8AC3E}">
        <p14:creationId xmlns:p14="http://schemas.microsoft.com/office/powerpoint/2010/main" val="13555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Our Role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endParaRPr lang="en-US" sz="1200" b="0" i="0" u="none" strike="noStrike" dirty="0">
              <a:solidFill>
                <a:srgbClr val="000000"/>
              </a:solidFill>
              <a:effectLst/>
              <a:latin typeface="Calibri" panose="020F0502020204030204" pitchFamily="34" charset="0"/>
            </a:endParaRPr>
          </a:p>
          <a:p>
            <a:r>
              <a:rPr lang="en-US" sz="1200" b="1" i="0" u="none" strike="noStrike" dirty="0">
                <a:solidFill>
                  <a:srgbClr val="000000"/>
                </a:solidFill>
                <a:effectLst/>
                <a:latin typeface="Calibri" panose="020F0502020204030204" pitchFamily="34" charset="0"/>
              </a:rPr>
              <a:t>Discussion</a:t>
            </a:r>
          </a:p>
          <a:p>
            <a:pPr marL="285750" indent="-2857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So, what can we do about all of these challenges? I am not the expert- I just know </a:t>
            </a:r>
            <a:r>
              <a:rPr lang="en-US" sz="1200" b="0" i="0" u="sng" dirty="0">
                <a:solidFill>
                  <a:srgbClr val="000000"/>
                </a:solidFill>
                <a:effectLst/>
                <a:latin typeface="Calibri" panose="020F0502020204030204" pitchFamily="34" charset="0"/>
              </a:rPr>
              <a:t>some things </a:t>
            </a:r>
            <a:r>
              <a:rPr lang="en-US" sz="1200" b="0" i="0" u="none" strike="noStrike" dirty="0">
                <a:solidFill>
                  <a:srgbClr val="000000"/>
                </a:solidFill>
                <a:effectLst/>
                <a:latin typeface="Calibri" panose="020F0502020204030204" pitchFamily="34" charset="0"/>
              </a:rPr>
              <a:t>about trauma. Just like I am not an expert, you aren’t expected to be either. </a:t>
            </a:r>
          </a:p>
          <a:p>
            <a:pPr marL="285750" indent="-2857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We all need to be informed about trauma so that we can create our own best practice strategies to support each other and our students.</a:t>
            </a:r>
            <a:endParaRPr lang="en-US" dirty="0"/>
          </a:p>
          <a:p>
            <a:pPr marL="0" indent="0">
              <a:buFont typeface="Arial" panose="020B0604020202020204" pitchFamily="34" charset="0"/>
              <a:buNone/>
            </a:pPr>
            <a:endParaRPr lang="en-US" dirty="0"/>
          </a:p>
          <a:p>
            <a:r>
              <a:rPr lang="en-US" b="1" dirty="0"/>
              <a:t>Sources</a:t>
            </a:r>
          </a:p>
          <a:p>
            <a:r>
              <a:rPr lang="en-US" dirty="0"/>
              <a:t>Sourced from: Williams-</a:t>
            </a:r>
            <a:r>
              <a:rPr lang="en-US" dirty="0" err="1"/>
              <a:t>Hecksel</a:t>
            </a:r>
            <a:r>
              <a:rPr lang="en-US" dirty="0"/>
              <a:t>, C., Miller, D., &amp; Fritz, T. (n.d.). Building Trauma-Informed Learning Environments.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5</a:t>
            </a:fld>
            <a:endParaRPr lang="en-US"/>
          </a:p>
        </p:txBody>
      </p:sp>
    </p:spTree>
    <p:extLst>
      <p:ext uri="{BB962C8B-B14F-4D97-AF65-F5344CB8AC3E}">
        <p14:creationId xmlns:p14="http://schemas.microsoft.com/office/powerpoint/2010/main" val="3142597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What does trauma look like in students?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endParaRPr lang="en-US" dirty="0"/>
          </a:p>
          <a:p>
            <a:r>
              <a:rPr lang="en-US" b="1" dirty="0"/>
              <a:t>Discussion:</a:t>
            </a:r>
          </a:p>
          <a:p>
            <a:pPr marL="171450" indent="-171450">
              <a:buFont typeface="Arial" panose="020B0604020202020204" pitchFamily="34" charset="0"/>
              <a:buChar char="•"/>
            </a:pPr>
            <a:r>
              <a:rPr lang="en-US" dirty="0"/>
              <a:t>Processing prolonged stress and trauma can be physically and emotionally demanding and time consuming (Brewin, 2003; Foa &amp; Kozak, 1986)</a:t>
            </a:r>
          </a:p>
          <a:p>
            <a:pPr marL="171450" indent="-171450">
              <a:buFont typeface="Arial" panose="020B0604020202020204" pitchFamily="34" charset="0"/>
              <a:buChar char="•"/>
            </a:pPr>
            <a:r>
              <a:rPr lang="en-US" dirty="0"/>
              <a:t>Normal goals and obligations may be suspended, at least temporarily, while the individual devotes time and energy to processing and working through the traumatic experience (Bonanno, Pat-</a:t>
            </a:r>
            <a:r>
              <a:rPr lang="en-US" dirty="0" err="1"/>
              <a:t>Horenczyk</a:t>
            </a:r>
            <a:r>
              <a:rPr lang="en-US" dirty="0"/>
              <a:t>, &amp; Noll, 2011).</a:t>
            </a:r>
          </a:p>
          <a:p>
            <a:pPr marL="171450" indent="-171450">
              <a:buFont typeface="Arial" panose="020B0604020202020204" pitchFamily="34" charset="0"/>
              <a:buChar char="•"/>
            </a:pPr>
            <a:r>
              <a:rPr lang="en-US" dirty="0"/>
              <a:t>they spend a lot of their energy scanning their environment for threats; their bodies act as if they are in a constant state of alarm; their brains are endlessly vigilant; and they may experience a constant baseline feeling of low-level fear, which leaves less space for curiosity, exploration, and learning (Hoch et al., 2015)</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r>
              <a:rPr lang="en-US" b="1"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Bonanno</a:t>
            </a:r>
            <a:r>
              <a:rPr lang="en-US" dirty="0"/>
              <a:t>, G. A., Pat-</a:t>
            </a:r>
            <a:r>
              <a:rPr lang="en-US" dirty="0" err="1"/>
              <a:t>Horenczyk</a:t>
            </a:r>
            <a:r>
              <a:rPr lang="en-US" dirty="0"/>
              <a:t>, R., &amp; Noll, J. (2011). Coping flexibility and trauma: The Perceived Ability to Cope With Trauma (PACT) scale. Psychological Trauma: Theory, Research, Practice, and Policy, 3(2), 117–129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Brewin, C. R. (2003). Posttraumatic stress disorder: Malady or myth? New Haven, CT: Yale University Press.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Foa</a:t>
            </a:r>
            <a:r>
              <a:rPr lang="en-US" dirty="0"/>
              <a:t>, E. B., &amp; Kozak, M. J. (1986). Emotional processing of fear: Exposure to corrective information. Psychological Bulletin, 99(1), 20–35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Hoch, A., Stewart, D., Webb, K., &amp; </a:t>
            </a:r>
            <a:r>
              <a:rPr lang="en-US" dirty="0" err="1"/>
              <a:t>Wyandt</a:t>
            </a:r>
            <a:r>
              <a:rPr lang="en-US" dirty="0"/>
              <a:t>-Hiebert, M. A. (2015, May). Trauma-informed care on a college campus. Presentation at the annual meeting of the American College Health Association, Orlando, FL.</a:t>
            </a:r>
            <a:endParaRPr lang="en-US" b="1" i="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6</a:t>
            </a:fld>
            <a:endParaRPr lang="en-US"/>
          </a:p>
        </p:txBody>
      </p:sp>
    </p:spTree>
    <p:extLst>
      <p:ext uri="{BB962C8B-B14F-4D97-AF65-F5344CB8AC3E}">
        <p14:creationId xmlns:p14="http://schemas.microsoft.com/office/powerpoint/2010/main" val="149188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Teaching: Common Questions and Challenges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pPr marL="0" indent="0">
              <a:lnSpc>
                <a:spcPct val="90000"/>
              </a:lnSpc>
              <a:spcBef>
                <a:spcPts val="1000"/>
              </a:spcBef>
              <a:buFont typeface="Arial"/>
              <a:buNone/>
            </a:pPr>
            <a:endParaRPr lang="en-US" dirty="0"/>
          </a:p>
          <a:p>
            <a:pPr marL="0" indent="0">
              <a:lnSpc>
                <a:spcPct val="90000"/>
              </a:lnSpc>
              <a:spcBef>
                <a:spcPts val="1000"/>
              </a:spcBef>
              <a:buFont typeface="Arial"/>
              <a:buNone/>
            </a:pPr>
            <a:r>
              <a:rPr lang="en-US" b="1" dirty="0"/>
              <a:t>Discussion</a:t>
            </a:r>
          </a:p>
          <a:p>
            <a:pPr marL="0" indent="0">
              <a:lnSpc>
                <a:spcPct val="90000"/>
              </a:lnSpc>
              <a:spcBef>
                <a:spcPts val="1000"/>
              </a:spcBef>
              <a:buFont typeface="Arial" panose="020B0604020202020204" pitchFamily="34" charset="0"/>
              <a:buNone/>
            </a:pPr>
            <a:r>
              <a:rPr lang="en-US" dirty="0"/>
              <a:t>When learning about trauma informed teaching, we are often asked the following questions. These questions come from across disciplines. </a:t>
            </a:r>
          </a:p>
          <a:p>
            <a:pPr marL="342900" indent="-342900">
              <a:lnSpc>
                <a:spcPct val="150000"/>
              </a:lnSpc>
              <a:buFont typeface="Arial" panose="020B0604020202020204" pitchFamily="34" charset="0"/>
              <a:buChar char="•"/>
            </a:pPr>
            <a:r>
              <a:rPr lang="en-US" sz="2400" dirty="0">
                <a:ea typeface="+mn-lt"/>
                <a:cs typeface="+mn-lt"/>
              </a:rPr>
              <a:t>How do I know my students are going through something and not being lazy?</a:t>
            </a:r>
            <a:endParaRPr lang="en-US" sz="2400" dirty="0">
              <a:ea typeface="+mn-ea"/>
              <a:cs typeface="Arial" panose="020B0604020202020204"/>
            </a:endParaRPr>
          </a:p>
          <a:p>
            <a:pPr marL="342900" indent="-342900">
              <a:lnSpc>
                <a:spcPct val="150000"/>
              </a:lnSpc>
              <a:buFont typeface="Arial" panose="020B0604020202020204" pitchFamily="34" charset="0"/>
              <a:buChar char="•"/>
            </a:pPr>
            <a:r>
              <a:rPr lang="en-US" sz="2400" dirty="0">
                <a:ea typeface="+mn-lt"/>
                <a:cs typeface="+mn-lt"/>
              </a:rPr>
              <a:t>Further, how do I adopt a trauma-informed lens while keeping expectations/rigor of my course?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ea typeface="+mn-lt"/>
                <a:cs typeface="+mn-lt"/>
              </a:rPr>
              <a:t>I want to talk about potentially triggering topics or content that are relevant and important, but I don't know how or if it is OK. </a:t>
            </a:r>
          </a:p>
          <a:p>
            <a:pPr marL="342900" indent="-342900">
              <a:lnSpc>
                <a:spcPct val="150000"/>
              </a:lnSpc>
              <a:buFont typeface="Arial" panose="020B0604020202020204" pitchFamily="34" charset="0"/>
              <a:buChar char="•"/>
            </a:pPr>
            <a:r>
              <a:rPr lang="en-US" sz="2400" dirty="0">
                <a:ea typeface="+mn-lt"/>
                <a:cs typeface="+mn-lt"/>
              </a:rPr>
              <a:t>How do I maintain appropriate boundaries when taking on a trauma-informed approach? </a:t>
            </a:r>
            <a:endParaRPr lang="en-US" sz="2400" dirty="0"/>
          </a:p>
          <a:p>
            <a:pPr marL="342900" indent="-342900">
              <a:lnSpc>
                <a:spcPct val="150000"/>
              </a:lnSpc>
              <a:buFont typeface="Arial" panose="020B0604020202020204" pitchFamily="34" charset="0"/>
              <a:buChar char="•"/>
            </a:pPr>
            <a:r>
              <a:rPr lang="en-US" sz="2400" dirty="0">
                <a:ea typeface="+mn-lt"/>
                <a:cs typeface="+mn-lt"/>
              </a:rPr>
              <a:t>How do I establish a trauma-informed approach while instructing students in fieldwork/clinical experience?</a:t>
            </a:r>
          </a:p>
          <a:p>
            <a:pPr>
              <a:lnSpc>
                <a:spcPct val="150000"/>
              </a:lnSpc>
            </a:pPr>
            <a:endParaRPr lang="en-US" sz="2400" dirty="0">
              <a:ea typeface="+mn-lt"/>
              <a:cs typeface="+mn-lt"/>
            </a:endParaRPr>
          </a:p>
          <a:p>
            <a:pPr marL="0" indent="0">
              <a:lnSpc>
                <a:spcPct val="90000"/>
              </a:lnSpc>
              <a:spcBef>
                <a:spcPts val="1000"/>
              </a:spcBef>
              <a:buFont typeface="Arial" panose="020B0604020202020204" pitchFamily="34" charset="0"/>
              <a:buNone/>
            </a:pPr>
            <a:r>
              <a:rPr lang="en-US" dirty="0"/>
              <a:t>You don’t have to throw out how you teach for the sake of being trauma informed. </a:t>
            </a:r>
          </a:p>
          <a:p>
            <a:pPr marL="0" indent="0">
              <a:lnSpc>
                <a:spcPct val="90000"/>
              </a:lnSpc>
              <a:spcBef>
                <a:spcPts val="1000"/>
              </a:spcBef>
              <a:buFont typeface="Arial" panose="020B0604020202020204" pitchFamily="34" charset="0"/>
              <a:buNone/>
            </a:pPr>
            <a:r>
              <a:rPr lang="en-US" dirty="0"/>
              <a:t>We hope that today’s discussion answers some of these questions, but ongoing conversation and personal values will absolutely impact how you implement being trauma informed into your teaching.</a:t>
            </a:r>
          </a:p>
          <a:p>
            <a:pPr marL="0" indent="0">
              <a:lnSpc>
                <a:spcPct val="90000"/>
              </a:lnSpc>
              <a:spcBef>
                <a:spcPts val="1000"/>
              </a:spcBef>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7</a:t>
            </a:fld>
            <a:endParaRPr lang="en-US"/>
          </a:p>
        </p:txBody>
      </p:sp>
    </p:spTree>
    <p:extLst>
      <p:ext uri="{BB962C8B-B14F-4D97-AF65-F5344CB8AC3E}">
        <p14:creationId xmlns:p14="http://schemas.microsoft.com/office/powerpoint/2010/main" val="313735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444444"/>
                </a:solidFill>
                <a:effectLst/>
                <a:latin typeface="Calibri" panose="020F0502020204030204" pitchFamily="34" charset="0"/>
              </a:rPr>
              <a:t>​</a:t>
            </a:r>
            <a:r>
              <a:rPr lang="en-US" sz="1200" b="0" dirty="0">
                <a:cs typeface="Calibri"/>
              </a:rPr>
              <a:t>TI Teaching: Classroom Best Practices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p>
          <a:p>
            <a:pPr marL="0" indent="0">
              <a:buFont typeface="+mj-lt"/>
              <a:buNone/>
            </a:pPr>
            <a:endParaRPr lang="en-US" dirty="0"/>
          </a:p>
          <a:p>
            <a:pPr marL="0" indent="0">
              <a:buFont typeface="+mj-lt"/>
              <a:buNone/>
            </a:pPr>
            <a:r>
              <a:rPr lang="en-US" b="1" dirty="0"/>
              <a:t>Discussion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The following are some strategies for trauma-informed teaching across disciplines, according to </a:t>
            </a:r>
            <a:r>
              <a:rPr lang="en-US" dirty="0" err="1"/>
              <a:t>Carello</a:t>
            </a:r>
            <a:r>
              <a:rPr lang="en-US" dirty="0"/>
              <a:t> and Butler (2014); Downey (2013); Health Federation of Philadelphia (2010); and </a:t>
            </a:r>
            <a:r>
              <a:rPr lang="en-US" dirty="0" err="1"/>
              <a:t>Wolpow</a:t>
            </a:r>
            <a:r>
              <a:rPr lang="en-US" dirty="0"/>
              <a:t>, Johnson, Hertel, and Kincaid (2009):</a:t>
            </a:r>
          </a:p>
          <a:p>
            <a:pPr marL="0" indent="0">
              <a:buNone/>
            </a:pPr>
            <a:endParaRPr lang="en-US" b="1" dirty="0"/>
          </a:p>
          <a:p>
            <a:pPr marL="0" indent="0">
              <a:buNone/>
            </a:pPr>
            <a:r>
              <a:rPr lang="en-US" b="0" u="sng" dirty="0"/>
              <a:t>Always empower students. </a:t>
            </a:r>
            <a:r>
              <a:rPr lang="en-US" dirty="0"/>
              <a:t>By offering choices for participation and encouraging their sense of agency, educators help students feel some control over their lives. In addition, when students make positive choices and educators praise them for doing so, they begin forging a positive direction in their own lives. Trauma-informed educators avoid struggles with students; classroom discipline is necessary, but it should be done in a way that is respectful, consistent, and nonviolent. Students who have experienced trauma often seek to control their environment to protect themselves, and their behavior will generally deteriorate the more helpless they feel. </a:t>
            </a:r>
          </a:p>
          <a:p>
            <a:pPr marL="0" indent="0">
              <a:buNone/>
            </a:pPr>
            <a:endParaRPr lang="en-US" b="0" u="sng" dirty="0"/>
          </a:p>
          <a:p>
            <a:pPr marL="0" indent="0">
              <a:buNone/>
            </a:pPr>
            <a:r>
              <a:rPr lang="en-US" b="0" u="sng" dirty="0"/>
              <a:t>Express unconditional positive regard. </a:t>
            </a:r>
            <a:r>
              <a:rPr lang="en-US" dirty="0"/>
              <a:t>Trauma-informed educators, as consistently caring adults, have the opportunity to help students build trust and form relationships. Even if a student acts out and expresses hatred for or cruel judgments of the educator, the response must always be unconditional positive regard: “I’m sorry you feel that way. I care about you and hope you’ll get your work done.”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Maintain high expectations. </a:t>
            </a:r>
            <a:r>
              <a:rPr lang="en-US" dirty="0"/>
              <a:t>Trauma-informed educators set and enforce limits in a consistent way that provides high expectations for all students. Maintaining consistent expectations, limits, and routines sends the message that the student is worthy of continued unconditional positive regard and attention. In addition, consistency in the classroom helps students differentiate between the arbitrary rules that led to their abuse and the purposeful ones that assure their safety and well-being. trauma-informed educators maintain a consistent schedule and classroom structure, model flexibility when faced with unexpected changes to their routine. </a:t>
            </a:r>
          </a:p>
          <a:p>
            <a:pPr algn="l" rtl="0" fontAlgn="base"/>
            <a:r>
              <a:rPr lang="en-US" sz="1200" b="0" i="0" u="sng" strike="noStrike" dirty="0">
                <a:solidFill>
                  <a:srgbClr val="000000"/>
                </a:solidFill>
                <a:effectLst/>
                <a:latin typeface="Calibri" panose="020F0502020204030204" pitchFamily="34" charset="0"/>
              </a:rPr>
              <a:t>Use restorative practices over zero-tolerance policies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zero-tolerance policies are ineffective and harmful. Zero-tolerance policies focus on the offense and are rooted in punishment.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Kids are punished for committing an infraction with detention, suspension, or expulsion. It removes the student from the classroom environment but does not consider the student as an individual and what might have led to the misbehavior.  Zero-tolerance policies disproportionately affect students of color, perpetuate the school-to-prison pipeline, and do not provide the support or services the struggling student needs to achieve.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Rather than a single technique or tactic, </a:t>
            </a:r>
            <a:r>
              <a:rPr lang="en-US" sz="1200" b="1" i="0" u="none" strike="noStrike" dirty="0">
                <a:solidFill>
                  <a:srgbClr val="000000"/>
                </a:solidFill>
                <a:effectLst/>
                <a:latin typeface="Calibri" panose="020F0502020204030204" pitchFamily="34" charset="0"/>
              </a:rPr>
              <a:t>restorative justice is a paradigm shift </a:t>
            </a:r>
            <a:r>
              <a:rPr lang="en-US" sz="1200" b="0" i="0" u="none" strike="noStrike" dirty="0">
                <a:solidFill>
                  <a:srgbClr val="000000"/>
                </a:solidFill>
                <a:effectLst/>
                <a:latin typeface="Calibri" panose="020F0502020204030204" pitchFamily="34" charset="0"/>
              </a:rPr>
              <a:t>in how schools consider discipline and how students who break the rules are perceived and addressed.  The goal is to create a new disciplinary system that is highly supportive while also being highly controlled. This </a:t>
            </a:r>
            <a:r>
              <a:rPr lang="en-US" sz="1200" b="1" i="0" u="none" strike="noStrike" dirty="0">
                <a:solidFill>
                  <a:srgbClr val="000000"/>
                </a:solidFill>
                <a:effectLst/>
                <a:latin typeface="Calibri" panose="020F0502020204030204" pitchFamily="34" charset="0"/>
              </a:rPr>
              <a:t>system is rooted in respect, healing, empathy, and accountability</a:t>
            </a:r>
            <a:r>
              <a:rPr lang="en-US" sz="1200" b="0" i="0" u="none" strike="noStrike" dirty="0">
                <a:solidFill>
                  <a:srgbClr val="000000"/>
                </a:solidFill>
                <a:effectLst/>
                <a:latin typeface="Calibri" panose="020F0502020204030204" pitchFamily="34" charset="0"/>
              </a:rPr>
              <a:t>. Restorative practices seek to do just that – </a:t>
            </a:r>
            <a:r>
              <a:rPr lang="en-US" sz="1200" b="1" i="0" u="none" strike="noStrike" dirty="0">
                <a:solidFill>
                  <a:srgbClr val="000000"/>
                </a:solidFill>
                <a:effectLst/>
                <a:latin typeface="Calibri" panose="020F0502020204030204" pitchFamily="34" charset="0"/>
              </a:rPr>
              <a:t>restore relationships and environments</a:t>
            </a:r>
            <a:r>
              <a:rPr lang="en-US" sz="1200" b="0" i="0" u="none" strike="noStrike" dirty="0">
                <a:solidFill>
                  <a:srgbClr val="000000"/>
                </a:solidFill>
                <a:effectLst/>
                <a:latin typeface="Calibri" panose="020F0502020204030204" pitchFamily="34" charset="0"/>
              </a:rPr>
              <a:t>. Instead of focusing on punishing the offending student, the focus shifts to repairing relationships between the offending student and the victim or repairing physical damage that may have occurred.</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Restorative practices use support systems, including talking circles and peer juries, to create an environment where the student can hear how their actions affected the other party, and the offending student can respond. This approach humanizes both parties and encourages keeping the misbehaving student in the fold rather than excluding them from the school community. It also allows the student to be involved in finding a way to make amends instead of having a punishment doled out upon them. Restorative practices rebuild a traumatized student’s relationships with authority figures, reform their belief in fairness, and build their capacity for conducting themselves with integrity.</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Research shows that school-wide use of restorative practices has long-term, positive impacts on student behavior, attendance, and achievement. Drop-out and truancy rates decline, and students report being happier while in school. Utilizing this trauma-informed positive behavior support can create an entirely different school environment, especially for students affected by trauma.</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dirty="0"/>
          </a:p>
          <a:p>
            <a:pPr marL="0" indent="0">
              <a:buNone/>
            </a:pPr>
            <a:r>
              <a:rPr lang="en-US" b="0" u="sng" dirty="0"/>
              <a:t>Check assumptions, observe, and question. </a:t>
            </a:r>
            <a:r>
              <a:rPr lang="en-US" dirty="0"/>
              <a:t>Trauma informed educators talk to students and ask questions instead of making assumptions, as trauma can affect any student and manifest in many ways. Trauma-informed educators also make observations to students about their behaviors and then fully engage in listening to the response. </a:t>
            </a:r>
          </a:p>
          <a:p>
            <a:pPr marL="0" indent="0">
              <a:buNone/>
            </a:pPr>
            <a:endParaRPr lang="en-US" b="1" dirty="0"/>
          </a:p>
          <a:p>
            <a:pPr marL="0" indent="0">
              <a:buNone/>
            </a:pPr>
            <a:r>
              <a:rPr lang="en-US" b="0" u="sng" dirty="0"/>
              <a:t>Avoid romanticizing trauma narratives in subject content. </a:t>
            </a:r>
            <a:r>
              <a:rPr lang="en-US" dirty="0"/>
              <a:t>Although some individuals experience post-traumatic growth after successfully adapting to the fallout of traumatic experiences, ensure your lesson content or subject matter does not depict trauma as romantic or desirable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Check in with students. </a:t>
            </a:r>
            <a:r>
              <a:rPr lang="en-US" dirty="0"/>
              <a:t>Identify learning as the primary goal—and students’ emotional safety as a necessary condition for it. Educators should never underestimate the impact of sincerely asking a student, “What’s going on?” This simple question can open up a dialogue and provide information educators need to better understand and meet students’ needs. Along those lines, asking this question lets students know their teachers and the community care about them. </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Provide guided opportunities for helpful participation. </a:t>
            </a:r>
            <a:r>
              <a:rPr lang="en-US" dirty="0"/>
              <a:t>Trauma-informed educators model, foster, and support ongoing peer “helping” interactions, such as peer tutoring and support groups, to provide traumatized students with the opportunity to practice academic and social-emotional skills. Trauma-informed educators assist traumatized students of all ages in developing social skills and help them cultivate positive relationships. Connect students to peers or other adults who can provide them with additional support. Be prepared to refer students to your institution’s counseling services or emergency care if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Carello</a:t>
            </a:r>
            <a:r>
              <a:rPr lang="en-US" dirty="0"/>
              <a:t>, J., &amp; Butler, L. D. (2014). Potentially perilous pedagogies: Teaching trauma is not the same as trauma-informed teaching. Journal of Trauma &amp; Dissociation, 15(2), 153–168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Downey, L. (2013). Calmer classrooms: A guide to working with </a:t>
            </a:r>
            <a:r>
              <a:rPr lang="en-US" dirty="0" err="1"/>
              <a:t>traumatised</a:t>
            </a:r>
            <a:r>
              <a:rPr lang="en-US" dirty="0"/>
              <a:t> children. Melbourne, Victoria, Australia: State of Victoria, Child Safety Commissioner, &amp; Queensland, Australia: State of Queensland, Department of Education, Training and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 Federation of Philadelphia, Multiplying Connections. (2010). CAPPD: Practical interventions to help children affected by trauma. Retrieved from http://www.multiplyingconnections.org/become-trauma-informed/cappd-interventions-guide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Wolpow</a:t>
            </a:r>
            <a:r>
              <a:rPr lang="en-US" dirty="0"/>
              <a:t>, R., Johnson, M. M., Hertel, R., &amp; Kincaid, S. O. (2009). The heart of learning and teaching: Compassion, resiliency, and academic success. Retrieved from Office of Superintendent of Public Instruction, Compassionate Schools website: http://www.k12. wa.us/</a:t>
            </a:r>
            <a:r>
              <a:rPr lang="en-US" dirty="0" err="1"/>
              <a:t>compassionateschools</a:t>
            </a:r>
            <a:r>
              <a:rPr lang="en-US" dirty="0"/>
              <a:t>/</a:t>
            </a:r>
            <a:r>
              <a:rPr lang="en-US" dirty="0" err="1"/>
              <a:t>pubdocs</a:t>
            </a:r>
            <a:r>
              <a:rPr lang="en-US" dirty="0"/>
              <a:t>/TheHeartofLearningandTeaching.pdf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8</a:t>
            </a:fld>
            <a:endParaRPr lang="en-US"/>
          </a:p>
        </p:txBody>
      </p:sp>
    </p:spTree>
    <p:extLst>
      <p:ext uri="{BB962C8B-B14F-4D97-AF65-F5344CB8AC3E}">
        <p14:creationId xmlns:p14="http://schemas.microsoft.com/office/powerpoint/2010/main" val="169247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TI Teaching: Classroom Best Practices 2A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Level: Beginner/Intermediate/Clinical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b="0" dirty="0">
              <a:cs typeface="Calibri"/>
            </a:endParaRPr>
          </a:p>
          <a:p>
            <a:pPr algn="l" rtl="0" fontAlgn="base"/>
            <a:r>
              <a:rPr lang="en-US" sz="1800" b="1" i="0" u="none" strike="noStrike" dirty="0">
                <a:solidFill>
                  <a:srgbClr val="000000"/>
                </a:solidFill>
                <a:effectLst/>
                <a:latin typeface="Calibri" panose="020F0502020204030204" pitchFamily="34" charset="0"/>
              </a:rPr>
              <a:t>Discussion</a:t>
            </a:r>
          </a:p>
          <a:p>
            <a:pPr algn="l" rtl="0" fontAlgn="base"/>
            <a:r>
              <a:rPr lang="en-US" sz="1800" b="0" i="0" u="sng" strike="noStrike" dirty="0">
                <a:solidFill>
                  <a:srgbClr val="000000"/>
                </a:solidFill>
                <a:effectLst/>
                <a:latin typeface="Calibri" panose="020F0502020204030204" pitchFamily="34" charset="0"/>
              </a:rPr>
              <a:t>Recognize the signs of trauma</a:t>
            </a:r>
            <a:r>
              <a:rPr lang="en-US" sz="1800" b="0" i="0" u="sng" dirty="0">
                <a:solidFill>
                  <a:srgbClr val="444444"/>
                </a:solidFill>
                <a:effectLst/>
                <a:latin typeface="Calibri" panose="020F0502020204030204" pitchFamily="34" charset="0"/>
              </a:rPr>
              <a:t>​</a:t>
            </a:r>
            <a:endParaRPr lang="en-US" b="0" i="0" u="sng"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difficulty focusing,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struggling with creating and maintaining friendships,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being overly tired, and/or having poor self-regulation.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Excessive absences,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changes in their school performance, and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withdrawing from activities or others may also be signs that a person has been affected by trauma.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00000"/>
                </a:solidFill>
                <a:effectLst/>
                <a:latin typeface="Calibri" panose="020F0502020204030204" pitchFamily="34" charset="0"/>
              </a:rPr>
              <a:t>Provide consistency and structure</a:t>
            </a:r>
            <a:r>
              <a:rPr lang="en-US" sz="1800" b="0" i="0" u="sng" dirty="0">
                <a:solidFill>
                  <a:srgbClr val="444444"/>
                </a:solidFill>
                <a:effectLst/>
                <a:latin typeface="Calibri" panose="020F0502020204030204" pitchFamily="34" charset="0"/>
              </a:rPr>
              <a:t>​</a:t>
            </a:r>
            <a:endParaRPr lang="en-US" b="0" i="0" u="sng"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Predictable schedules, structure and integration of elements of academics, with entertainment or play, and physical exercise or movement.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including aspects of self-regulation – this is skill building and can be a </a:t>
            </a:r>
            <a:r>
              <a:rPr lang="en-US" sz="1800" b="0" i="0" u="none" strike="noStrike" dirty="0" err="1">
                <a:solidFill>
                  <a:srgbClr val="000000"/>
                </a:solidFill>
                <a:effectLst/>
                <a:latin typeface="Calibri" panose="020F0502020204030204" pitchFamily="34" charset="0"/>
              </a:rPr>
              <a:t>supprot</a:t>
            </a:r>
            <a:r>
              <a:rPr lang="en-US" sz="1800" b="0" i="0" u="none" strike="noStrike" dirty="0">
                <a:solidFill>
                  <a:srgbClr val="000000"/>
                </a:solidFill>
                <a:effectLst/>
                <a:latin typeface="Calibri" panose="020F0502020204030204" pitchFamily="34" charset="0"/>
              </a:rPr>
              <a:t> for focusing and a part of structure. (Breathing exercises, mindfulness, journaling can be helpful)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Consistency is key to security.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Communicate - overview each day, review lessons (past, current and future) Doing this up front can reduce anxiety for those who may become easily distracted, wondering or fearing what might come next. This quick and straightforward task may help return a bit of control to the individual and support their preparation for participation and engagement.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Virtual settings - Consider setting expectations and goals together as a class, define responsibilities, and regularly checking in with virtual students to see how they are faring.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00000"/>
                </a:solidFill>
                <a:effectLst/>
                <a:latin typeface="Calibri" panose="020F0502020204030204" pitchFamily="34" charset="0"/>
              </a:rPr>
              <a:t>Utilize social-emotional learning and supports</a:t>
            </a:r>
            <a:r>
              <a:rPr lang="en-US" sz="1800" b="0" i="0" u="sng" dirty="0">
                <a:solidFill>
                  <a:srgbClr val="444444"/>
                </a:solidFill>
                <a:effectLst/>
                <a:latin typeface="Calibri" panose="020F0502020204030204" pitchFamily="34" charset="0"/>
              </a:rPr>
              <a:t>​</a:t>
            </a:r>
            <a:endParaRPr lang="en-US" b="0" i="0" u="sng" dirty="0">
              <a:solidFill>
                <a:srgbClr val="444444"/>
              </a:solidFill>
              <a:effectLst/>
              <a:latin typeface="Calibri" panose="020F0502020204030204" pitchFamily="34" charset="0"/>
            </a:endParaRPr>
          </a:p>
          <a:p>
            <a:pPr algn="l" rtl="0" fontAlgn="base"/>
            <a:r>
              <a:rPr lang="en-US" sz="1800" b="0" i="0" u="sng" strike="noStrike" dirty="0">
                <a:solidFill>
                  <a:srgbClr val="0000FF"/>
                </a:solidFill>
                <a:effectLst/>
                <a:latin typeface="Calibri" panose="020F0502020204030204" pitchFamily="34" charset="0"/>
                <a:hlinkClick r:id="rId3"/>
              </a:rPr>
              <a:t>Social-emotional learning</a:t>
            </a:r>
            <a:r>
              <a:rPr lang="en-US" sz="1800" b="0" i="0" u="none" strike="noStrike" dirty="0">
                <a:solidFill>
                  <a:srgbClr val="000000"/>
                </a:solidFill>
                <a:effectLst/>
                <a:latin typeface="Calibri" panose="020F0502020204030204" pitchFamily="34" charset="0"/>
              </a:rPr>
              <a:t>, also called SEL, is the process through which students develop skills in critical areas. These areas include self-awareness, self-control, social awareness, interpersonal skills such as feeling and demonstrating empathy for others, effective listening and communication, and making responsible decisions. SEL skills are critical for success in school, life, and work.</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Educators can teach these skills in various ways, including modeling behavior, using specially designed SEL curriculum materials, and in their </a:t>
            </a:r>
            <a:r>
              <a:rPr lang="en-US" sz="1800" b="0" i="0" u="sng" strike="noStrike" dirty="0">
                <a:solidFill>
                  <a:srgbClr val="0000FF"/>
                </a:solidFill>
                <a:effectLst/>
                <a:latin typeface="Calibri" panose="020F0502020204030204" pitchFamily="34" charset="0"/>
                <a:hlinkClick r:id="rId4"/>
              </a:rPr>
              <a:t>classroom management practices</a:t>
            </a:r>
            <a:r>
              <a:rPr lang="en-US" sz="1800" b="0" i="0" u="none" strike="noStrike" dirty="0">
                <a:solidFill>
                  <a:srgbClr val="000000"/>
                </a:solidFill>
                <a:effectLst/>
                <a:latin typeface="Calibri" panose="020F0502020204030204" pitchFamily="34" charset="0"/>
              </a:rPr>
              <a:t>. In addition to specific </a:t>
            </a:r>
            <a:r>
              <a:rPr lang="en-US" sz="1800" b="0" i="0" u="sng" strike="noStrike" dirty="0">
                <a:solidFill>
                  <a:srgbClr val="0000FF"/>
                </a:solidFill>
                <a:effectLst/>
                <a:latin typeface="Calibri" panose="020F0502020204030204" pitchFamily="34" charset="0"/>
                <a:hlinkClick r:id="rId5"/>
              </a:rPr>
              <a:t>counseling activities to teach social-emotional learning</a:t>
            </a:r>
            <a:r>
              <a:rPr lang="en-US" sz="1800" b="0" i="0" u="none" strike="noStrike" dirty="0">
                <a:solidFill>
                  <a:srgbClr val="000000"/>
                </a:solidFill>
                <a:effectLst/>
                <a:latin typeface="Calibri" panose="020F0502020204030204" pitchFamily="34" charset="0"/>
              </a:rPr>
              <a:t>, these skills can often be introduced in the midst of everyday learning: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When reading a story to the class, discuss how characters might think or feel.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Assigning responsibilities and tasks to each student builds a sense of self-worth.</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Starting the day with an affirmation can set the tone for a positive learning environment as it encourages positive self-talk and promotes a growth mindset.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Teaching </a:t>
            </a:r>
            <a:r>
              <a:rPr lang="en-US" sz="1800" b="0" i="0" u="sng" strike="noStrike" dirty="0">
                <a:solidFill>
                  <a:srgbClr val="0000FF"/>
                </a:solidFill>
                <a:effectLst/>
                <a:latin typeface="Calibri" panose="020F0502020204030204" pitchFamily="34" charset="0"/>
                <a:hlinkClick r:id="rId6"/>
              </a:rPr>
              <a:t>mindfulness activities</a:t>
            </a:r>
            <a:r>
              <a:rPr lang="en-US" sz="1800" b="0" i="0" u="none" strike="noStrike" dirty="0">
                <a:solidFill>
                  <a:srgbClr val="000000"/>
                </a:solidFill>
                <a:effectLst/>
                <a:latin typeface="Calibri" panose="020F0502020204030204" pitchFamily="34" charset="0"/>
              </a:rPr>
              <a:t> such as </a:t>
            </a:r>
            <a:r>
              <a:rPr lang="en-US" sz="1800" b="0" i="0" u="sng" strike="noStrike" dirty="0">
                <a:solidFill>
                  <a:srgbClr val="0000FF"/>
                </a:solidFill>
                <a:effectLst/>
                <a:latin typeface="Calibri" panose="020F0502020204030204" pitchFamily="34" charset="0"/>
                <a:hlinkClick r:id="rId7"/>
              </a:rPr>
              <a:t>breathing</a:t>
            </a:r>
            <a:r>
              <a:rPr lang="en-US" sz="1800" b="0" i="0" u="none" strike="noStrike" dirty="0">
                <a:solidFill>
                  <a:srgbClr val="000000"/>
                </a:solidFill>
                <a:effectLst/>
                <a:latin typeface="Calibri" panose="020F0502020204030204" pitchFamily="34" charset="0"/>
              </a:rPr>
              <a:t> can be done in conjunction with “brain breaks” in between lessons.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Journal exercises help students identify and express their feelings or opinions, and group discussions can promote healthy and respectful disagreements.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strike="noStrike" dirty="0">
                <a:solidFill>
                  <a:srgbClr val="0000FF"/>
                </a:solidFill>
                <a:effectLst/>
                <a:latin typeface="Calibri" panose="020F0502020204030204" pitchFamily="34" charset="0"/>
                <a:hlinkClick r:id="rId8"/>
              </a:rPr>
              <a:t>Social-Emotional Learning Circles</a:t>
            </a:r>
            <a:r>
              <a:rPr lang="en-US" sz="1800" b="0" i="0" u="none" strike="noStrike" dirty="0">
                <a:solidFill>
                  <a:srgbClr val="000000"/>
                </a:solidFill>
                <a:effectLst/>
                <a:latin typeface="Calibri" panose="020F0502020204030204" pitchFamily="34" charset="0"/>
              </a:rPr>
              <a:t> help promote community discussions and respectful, reflective listening.</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00000"/>
                </a:solidFill>
                <a:effectLst/>
                <a:latin typeface="Calibri" panose="020F0502020204030204" pitchFamily="34" charset="0"/>
              </a:rPr>
              <a:t>Use restorative practices over zero-tolerance policies</a:t>
            </a:r>
            <a:r>
              <a:rPr lang="en-US" sz="1800" b="0" i="0" u="sng" dirty="0">
                <a:solidFill>
                  <a:srgbClr val="444444"/>
                </a:solidFill>
                <a:effectLst/>
                <a:latin typeface="Calibri" panose="020F0502020204030204" pitchFamily="34" charset="0"/>
              </a:rPr>
              <a:t>​</a:t>
            </a:r>
            <a:endParaRPr lang="en-US" b="0" i="0" u="sng"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zero-tolerance policies are ineffective and harmful. Zero-tolerance policies focus on the offense and are rooted in punishment.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Kids are punished for committing an infraction with detention, suspension, or expulsion. It removes the student from the classroom environment but does not consider the student as an individual and what might have led to the misbehavior.  Zero-tolerance policies disproportionately affect students of color, perpetuate the school-to-prison pipeline, and do not provide the support or services the struggling student needs to achieve.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Rather than a single technique or tactic, </a:t>
            </a:r>
            <a:r>
              <a:rPr lang="en-US" sz="1800" b="1" i="0" u="none" strike="noStrike" dirty="0">
                <a:solidFill>
                  <a:srgbClr val="000000"/>
                </a:solidFill>
                <a:effectLst/>
                <a:latin typeface="Calibri" panose="020F0502020204030204" pitchFamily="34" charset="0"/>
              </a:rPr>
              <a:t>restorative justice is a paradigm shift </a:t>
            </a:r>
            <a:r>
              <a:rPr lang="en-US" sz="1800" b="0" i="0" u="none" strike="noStrike" dirty="0">
                <a:solidFill>
                  <a:srgbClr val="000000"/>
                </a:solidFill>
                <a:effectLst/>
                <a:latin typeface="Calibri" panose="020F0502020204030204" pitchFamily="34" charset="0"/>
              </a:rPr>
              <a:t>in how schools consider discipline and how students who break the rules are perceived and addressed.  The goal is to create a new disciplinary system that is highly supportive while also being highly controlled. This </a:t>
            </a:r>
            <a:r>
              <a:rPr lang="en-US" sz="1800" b="1" i="0" u="none" strike="noStrike" dirty="0">
                <a:solidFill>
                  <a:srgbClr val="000000"/>
                </a:solidFill>
                <a:effectLst/>
                <a:latin typeface="Calibri" panose="020F0502020204030204" pitchFamily="34" charset="0"/>
              </a:rPr>
              <a:t>system is rooted in respect, healing, empathy, and accountability</a:t>
            </a:r>
            <a:r>
              <a:rPr lang="en-US" sz="1800" b="0" i="0" u="none" strike="noStrike" dirty="0">
                <a:solidFill>
                  <a:srgbClr val="000000"/>
                </a:solidFill>
                <a:effectLst/>
                <a:latin typeface="Calibri" panose="020F0502020204030204" pitchFamily="34" charset="0"/>
              </a:rPr>
              <a:t>. Restorative practices seek to do just that – </a:t>
            </a:r>
            <a:r>
              <a:rPr lang="en-US" sz="1800" b="1" i="0" u="none" strike="noStrike" dirty="0">
                <a:solidFill>
                  <a:srgbClr val="000000"/>
                </a:solidFill>
                <a:effectLst/>
                <a:latin typeface="Calibri" panose="020F0502020204030204" pitchFamily="34" charset="0"/>
              </a:rPr>
              <a:t>restore relationships and environments</a:t>
            </a:r>
            <a:r>
              <a:rPr lang="en-US" sz="1800" b="0" i="0" u="none" strike="noStrike" dirty="0">
                <a:solidFill>
                  <a:srgbClr val="000000"/>
                </a:solidFill>
                <a:effectLst/>
                <a:latin typeface="Calibri" panose="020F0502020204030204" pitchFamily="34" charset="0"/>
              </a:rPr>
              <a:t>. Instead of focusing on punishing the offending student, the focus shifts to repairing relationships between the offending student and the victim or repairing physical damage that may have occurred.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Restorative practices use support systems, including talking circles and peer juries, to create an environment where the student can hear how their actions affected the other party, and the offending student can respond. This approach humanizes both parties and encourages keeping the misbehaving student in the fold rather than excluding them from the school community. It also allows the student to be involved in finding a way to make amends instead of having a punishment doled out upon them. Restorative practices rebuild a traumatized student’s relationships with authority figures, reform their belief in fairness, and build their capacity for conducting themselves with integrity.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Research shows that school-wide use of restorative practices has long-term, positive impacts on student behavior, attendance, and achievement. Drop-out and truancy rates decline, and students report being happier while in school. Utilizing this trauma-informed positive behavior support can create an entirely different school environment, especially for students affected by trauma.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00000"/>
                </a:solidFill>
                <a:effectLst/>
                <a:latin typeface="Calibri" panose="020F0502020204030204" pitchFamily="34" charset="0"/>
              </a:rPr>
              <a:t>Implement a trauma-informed pedagogy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Trauma-informed pedagogy is the practice that keeps trauma and how it affects learners at the forefront when designing and implementing teaching strategies.  For instance, during this time of uncertainty and social isolation with the </a:t>
            </a:r>
            <a:r>
              <a:rPr lang="en-US" sz="1800" b="0" i="0" u="sng" strike="noStrike" dirty="0">
                <a:solidFill>
                  <a:srgbClr val="0000FF"/>
                </a:solidFill>
                <a:effectLst/>
                <a:latin typeface="Calibri" panose="020F0502020204030204" pitchFamily="34" charset="0"/>
                <a:hlinkClick r:id="rId9"/>
              </a:rPr>
              <a:t>COVID 19 pandemic,</a:t>
            </a:r>
            <a:r>
              <a:rPr lang="en-US" sz="1800" b="0" i="0" u="none" strike="noStrike" dirty="0">
                <a:solidFill>
                  <a:srgbClr val="000000"/>
                </a:solidFill>
                <a:effectLst/>
                <a:latin typeface="Calibri" panose="020F0502020204030204" pitchFamily="34" charset="0"/>
              </a:rPr>
              <a:t> educators can recognize that these stressors may compound upon existing trauma and lead to students having a more challenging time completing even basic tasks, being motivated, and engaging with other students.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content warnings before discussing potentially triggering topics.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educator also prepares themselves in advance on how to respond if a student is triggered.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allows students to opt-out of participating in these discussions and reassures students that they can opt-out without any penalties.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describes and teaches grounding techniques for students who may feel overwhelmed.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These types of practices help to create a safe and supportive learning environment for all students.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Self Care – next slide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p>
          <a:p>
            <a:pPr algn="l" rtl="0" fontAlgn="base"/>
            <a:r>
              <a:rPr lang="en-US" sz="1800" b="1" i="0" dirty="0">
                <a:solidFill>
                  <a:srgbClr val="444444"/>
                </a:solidFill>
                <a:effectLst/>
                <a:latin typeface="Calibri" panose="020F0502020204030204" pitchFamily="34" charset="0"/>
              </a:rPr>
              <a:t>Sources:</a:t>
            </a:r>
          </a:p>
          <a:p>
            <a:pPr algn="l" rtl="0" fontAlgn="base"/>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9</a:t>
            </a:fld>
            <a:endParaRPr lang="en-US"/>
          </a:p>
        </p:txBody>
      </p:sp>
    </p:spTree>
    <p:extLst>
      <p:ext uri="{BB962C8B-B14F-4D97-AF65-F5344CB8AC3E}">
        <p14:creationId xmlns:p14="http://schemas.microsoft.com/office/powerpoint/2010/main" val="419177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8/29/2022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0" r:id="rId8"/>
    <p:sldLayoutId id="2147483883" r:id="rId9"/>
    <p:sldLayoutId id="21474838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0.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343D-27CE-41FA-ABC9-7167D9066ABA}"/>
              </a:ext>
            </a:extLst>
          </p:cNvPr>
          <p:cNvSpPr>
            <a:spLocks noGrp="1"/>
          </p:cNvSpPr>
          <p:nvPr>
            <p:ph type="title"/>
          </p:nvPr>
        </p:nvSpPr>
        <p:spPr/>
        <p:txBody>
          <a:bodyPr/>
          <a:lstStyle/>
          <a:p>
            <a:r>
              <a:rPr lang="en-US"/>
              <a:t>Trauma-affected students</a:t>
            </a:r>
            <a:endParaRPr lang="en-US" dirty="0"/>
          </a:p>
        </p:txBody>
      </p:sp>
      <p:sp>
        <p:nvSpPr>
          <p:cNvPr id="6" name="Text Placeholder 5">
            <a:extLst>
              <a:ext uri="{FF2B5EF4-FFF2-40B4-BE49-F238E27FC236}">
                <a16:creationId xmlns:a16="http://schemas.microsoft.com/office/drawing/2014/main" id="{5A1793BF-A878-490A-B57D-AAD8E29B1D8C}"/>
              </a:ext>
            </a:extLst>
          </p:cNvPr>
          <p:cNvSpPr>
            <a:spLocks noGrp="1"/>
          </p:cNvSpPr>
          <p:nvPr>
            <p:ph type="body" sz="quarter" idx="14"/>
          </p:nvPr>
        </p:nvSpPr>
        <p:spPr/>
        <p:txBody>
          <a:bodyPr/>
          <a:lstStyle/>
          <a:p>
            <a:endParaRPr lang="en-US" dirty="0"/>
          </a:p>
        </p:txBody>
      </p:sp>
      <p:pic>
        <p:nvPicPr>
          <p:cNvPr id="22" name="Graphic 21" descr="Group of people with solid fill">
            <a:extLst>
              <a:ext uri="{FF2B5EF4-FFF2-40B4-BE49-F238E27FC236}">
                <a16:creationId xmlns:a16="http://schemas.microsoft.com/office/drawing/2014/main" id="{6197A206-2F0F-437E-B68D-F190B69162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8" y="2223637"/>
            <a:ext cx="1270024" cy="1270024"/>
          </a:xfrm>
          <a:prstGeom prst="rect">
            <a:avLst/>
          </a:prstGeom>
        </p:spPr>
      </p:pic>
      <p:sp>
        <p:nvSpPr>
          <p:cNvPr id="23" name="Content Placeholder 2">
            <a:extLst>
              <a:ext uri="{FF2B5EF4-FFF2-40B4-BE49-F238E27FC236}">
                <a16:creationId xmlns:a16="http://schemas.microsoft.com/office/drawing/2014/main" id="{241259DC-1BE3-4CF1-B23E-FA24D8453D22}"/>
              </a:ext>
            </a:extLst>
          </p:cNvPr>
          <p:cNvSpPr txBox="1">
            <a:spLocks/>
          </p:cNvSpPr>
          <p:nvPr/>
        </p:nvSpPr>
        <p:spPr>
          <a:xfrm>
            <a:off x="3222323" y="2796059"/>
            <a:ext cx="10972800" cy="4336565"/>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4" name="Content Placeholder 2">
            <a:extLst>
              <a:ext uri="{FF2B5EF4-FFF2-40B4-BE49-F238E27FC236}">
                <a16:creationId xmlns:a16="http://schemas.microsoft.com/office/drawing/2014/main" id="{5B3B2CAC-552C-4ACC-B723-435DAE337E58}"/>
              </a:ext>
            </a:extLst>
          </p:cNvPr>
          <p:cNvSpPr txBox="1">
            <a:spLocks/>
          </p:cNvSpPr>
          <p:nvPr/>
        </p:nvSpPr>
        <p:spPr>
          <a:xfrm>
            <a:off x="1636311" y="2438332"/>
            <a:ext cx="9100312" cy="3719814"/>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dirty="0">
                <a:effectLst/>
                <a:latin typeface="Arial" panose="020B0604020202020204" pitchFamily="34" charset="0"/>
              </a:rPr>
              <a:t>By the time they reach college, 66 to 85 percent of youth report lifetime traumatic event exposure </a:t>
            </a:r>
          </a:p>
          <a:p>
            <a:pPr marL="0" indent="0">
              <a:buNone/>
            </a:pPr>
            <a:r>
              <a:rPr lang="en-US" sz="1200" b="0" i="0" dirty="0">
                <a:effectLst/>
                <a:latin typeface="Arial" panose="020B0604020202020204" pitchFamily="34" charset="0"/>
              </a:rPr>
              <a:t>(Read</a:t>
            </a:r>
            <a:r>
              <a:rPr lang="en-US" sz="1200" dirty="0">
                <a:latin typeface="Arial" panose="020B0604020202020204" pitchFamily="34" charset="0"/>
              </a:rPr>
              <a:t> et al.</a:t>
            </a:r>
            <a:r>
              <a:rPr lang="en-US" sz="1200" b="0" i="0" dirty="0">
                <a:effectLst/>
                <a:latin typeface="Arial" panose="020B0604020202020204" pitchFamily="34" charset="0"/>
              </a:rPr>
              <a:t>, 2011; Smyth</a:t>
            </a:r>
            <a:r>
              <a:rPr lang="en-US" sz="1200" dirty="0">
                <a:latin typeface="Arial" panose="020B0604020202020204" pitchFamily="34" charset="0"/>
              </a:rPr>
              <a:t> et al.</a:t>
            </a:r>
            <a:r>
              <a:rPr lang="en-US" sz="1200" b="0" i="0" dirty="0">
                <a:effectLst/>
                <a:latin typeface="Arial" panose="020B0604020202020204" pitchFamily="34" charset="0"/>
              </a:rPr>
              <a:t>, 2008)</a:t>
            </a:r>
            <a:endParaRPr lang="en-US" sz="1200" dirty="0"/>
          </a:p>
        </p:txBody>
      </p:sp>
      <p:sp>
        <p:nvSpPr>
          <p:cNvPr id="4" name="Content Placeholder 3">
            <a:extLst>
              <a:ext uri="{FF2B5EF4-FFF2-40B4-BE49-F238E27FC236}">
                <a16:creationId xmlns:a16="http://schemas.microsoft.com/office/drawing/2014/main" id="{21BA3799-B3CD-4B6F-3F24-DC0C04443F5D}"/>
              </a:ext>
            </a:extLst>
          </p:cNvPr>
          <p:cNvSpPr>
            <a:spLocks noGrp="1"/>
          </p:cNvSpPr>
          <p:nvPr>
            <p:ph idx="1"/>
          </p:nvPr>
        </p:nvSpPr>
        <p:spPr>
          <a:xfrm>
            <a:off x="1631763" y="3849714"/>
            <a:ext cx="9343156" cy="1632288"/>
          </a:xfrm>
        </p:spPr>
        <p:txBody>
          <a:bodyPr lIns="38396" tIns="19198" rIns="38396" bIns="19198" anchor="t">
            <a:normAutofit/>
          </a:bodyPr>
          <a:lstStyle/>
          <a:p>
            <a:pPr marL="0" indent="0">
              <a:buNone/>
            </a:pPr>
            <a:r>
              <a:rPr lang="en-US" sz="2400" dirty="0">
                <a:ea typeface="+mn-lt"/>
                <a:cs typeface="+mn-lt"/>
              </a:rPr>
              <a:t>Sixty percent of adults have reported experiencing abuse or other difficult family circumstances during childhood</a:t>
            </a:r>
          </a:p>
          <a:p>
            <a:pPr marL="0" indent="0">
              <a:buNone/>
            </a:pPr>
            <a:r>
              <a:rPr lang="en-US" sz="1200" dirty="0">
                <a:ea typeface="+mn-lt"/>
                <a:cs typeface="+mn-lt"/>
              </a:rPr>
              <a:t>(National Center for Mental Health Promotion and Youth Violence Prevention, 2012) .</a:t>
            </a:r>
            <a:endParaRPr lang="en-US" sz="1200">
              <a:cs typeface="Arial" panose="020B0604020202020204"/>
            </a:endParaRPr>
          </a:p>
        </p:txBody>
      </p:sp>
      <p:pic>
        <p:nvPicPr>
          <p:cNvPr id="5" name="Graphic 6" descr="Child with balloon with solid fill">
            <a:extLst>
              <a:ext uri="{FF2B5EF4-FFF2-40B4-BE49-F238E27FC236}">
                <a16:creationId xmlns:a16="http://schemas.microsoft.com/office/drawing/2014/main" id="{FDCE8117-3263-8C0F-053F-E9A4E942D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28" y="3712444"/>
            <a:ext cx="1198728" cy="1198728"/>
          </a:xfrm>
          <a:prstGeom prst="rect">
            <a:avLst/>
          </a:prstGeom>
        </p:spPr>
      </p:pic>
      <p:sp>
        <p:nvSpPr>
          <p:cNvPr id="7" name="Rectangle 6">
            <a:extLst>
              <a:ext uri="{FF2B5EF4-FFF2-40B4-BE49-F238E27FC236}">
                <a16:creationId xmlns:a16="http://schemas.microsoft.com/office/drawing/2014/main" id="{00D0A95E-A799-E6F8-145B-3E1C4DE58247}"/>
              </a:ext>
            </a:extLst>
          </p:cNvPr>
          <p:cNvSpPr/>
          <p:nvPr/>
        </p:nvSpPr>
        <p:spPr>
          <a:xfrm>
            <a:off x="1528214" y="3747917"/>
            <a:ext cx="9394804" cy="1320481"/>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Arial" panose="020B0604020202020204" pitchFamily="34" charset="0"/>
              <a:buChar char="•"/>
            </a:pPr>
            <a:endParaRPr lang="en-US" sz="2800" dirty="0"/>
          </a:p>
        </p:txBody>
      </p:sp>
      <p:sp>
        <p:nvSpPr>
          <p:cNvPr id="8" name="Rectangle 7">
            <a:extLst>
              <a:ext uri="{FF2B5EF4-FFF2-40B4-BE49-F238E27FC236}">
                <a16:creationId xmlns:a16="http://schemas.microsoft.com/office/drawing/2014/main" id="{3D547F29-97F2-123E-C8F0-E7C713226C36}"/>
              </a:ext>
            </a:extLst>
          </p:cNvPr>
          <p:cNvSpPr/>
          <p:nvPr/>
        </p:nvSpPr>
        <p:spPr>
          <a:xfrm>
            <a:off x="1528213" y="2280787"/>
            <a:ext cx="9394804" cy="1315689"/>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Arial" panose="020B0604020202020204" pitchFamily="34" charset="0"/>
              <a:buChar char="•"/>
            </a:pPr>
            <a:endParaRPr lang="en-US" sz="2800" dirty="0"/>
          </a:p>
        </p:txBody>
      </p:sp>
      <p:sp>
        <p:nvSpPr>
          <p:cNvPr id="9" name="Content Placeholder 3">
            <a:extLst>
              <a:ext uri="{FF2B5EF4-FFF2-40B4-BE49-F238E27FC236}">
                <a16:creationId xmlns:a16="http://schemas.microsoft.com/office/drawing/2014/main" id="{EF4BF4D1-5C7F-2524-2D62-37AF4863FA5A}"/>
              </a:ext>
            </a:extLst>
          </p:cNvPr>
          <p:cNvSpPr txBox="1">
            <a:spLocks/>
          </p:cNvSpPr>
          <p:nvPr/>
        </p:nvSpPr>
        <p:spPr>
          <a:xfrm>
            <a:off x="1623296" y="5373715"/>
            <a:ext cx="9275423" cy="1640754"/>
          </a:xfrm>
          <a:prstGeom prst="rect">
            <a:avLst/>
          </a:prstGeom>
        </p:spPr>
        <p:txBody>
          <a:bodyPr lIns="38396" tIns="19198" rIns="38396" bIns="19198"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mn-lt"/>
                <a:cs typeface="+mn-lt"/>
              </a:rPr>
              <a:t>Individuals who have experienced childhood trauma are also more likely to have a history of chronic absenteeism, behavioral issues, grade repetition, or placement in special education </a:t>
            </a:r>
            <a:r>
              <a:rPr lang="en-US" sz="1200" dirty="0">
                <a:ea typeface="+mn-lt"/>
                <a:cs typeface="+mn-lt"/>
              </a:rPr>
              <a:t>(Shonk &amp; Cicchetti, 2001)</a:t>
            </a:r>
            <a:endParaRPr lang="en-US" sz="1200" dirty="0">
              <a:cs typeface="Arial" panose="020B0604020202020204"/>
            </a:endParaRPr>
          </a:p>
          <a:p>
            <a:pPr marL="0" indent="0">
              <a:buFont typeface="Arial" panose="020B0604020202020204" pitchFamily="34" charset="0"/>
              <a:buNone/>
            </a:pPr>
            <a:endParaRPr lang="en-US" sz="1200" dirty="0">
              <a:cs typeface="Arial" panose="020B0604020202020204"/>
            </a:endParaRPr>
          </a:p>
        </p:txBody>
      </p:sp>
      <p:sp>
        <p:nvSpPr>
          <p:cNvPr id="10" name="Rectangle 9">
            <a:extLst>
              <a:ext uri="{FF2B5EF4-FFF2-40B4-BE49-F238E27FC236}">
                <a16:creationId xmlns:a16="http://schemas.microsoft.com/office/drawing/2014/main" id="{D9D08448-AF48-75B3-E064-3E139950189D}"/>
              </a:ext>
            </a:extLst>
          </p:cNvPr>
          <p:cNvSpPr/>
          <p:nvPr/>
        </p:nvSpPr>
        <p:spPr>
          <a:xfrm>
            <a:off x="1528214" y="5271917"/>
            <a:ext cx="9394804" cy="1320481"/>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Arial" panose="020B0604020202020204" pitchFamily="34" charset="0"/>
              <a:buChar char="•"/>
            </a:pPr>
            <a:endParaRPr lang="en-US" sz="2800" dirty="0"/>
          </a:p>
        </p:txBody>
      </p:sp>
      <p:pic>
        <p:nvPicPr>
          <p:cNvPr id="11" name="Graphic 11" descr="Lunch Box with solid fill">
            <a:extLst>
              <a:ext uri="{FF2B5EF4-FFF2-40B4-BE49-F238E27FC236}">
                <a16:creationId xmlns:a16="http://schemas.microsoft.com/office/drawing/2014/main" id="{DFB3637C-9C87-F9BE-5F5E-17D7BD95C0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67" y="5477933"/>
            <a:ext cx="914400" cy="914400"/>
          </a:xfrm>
          <a:prstGeom prst="rect">
            <a:avLst/>
          </a:prstGeom>
        </p:spPr>
      </p:pic>
    </p:spTree>
    <p:extLst>
      <p:ext uri="{BB962C8B-B14F-4D97-AF65-F5344CB8AC3E}">
        <p14:creationId xmlns:p14="http://schemas.microsoft.com/office/powerpoint/2010/main" val="122649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76CB0-63DA-4135-BC0E-6044116B5B09}"/>
              </a:ext>
            </a:extLst>
          </p:cNvPr>
          <p:cNvSpPr>
            <a:spLocks noGrp="1"/>
          </p:cNvSpPr>
          <p:nvPr>
            <p:ph type="title"/>
          </p:nvPr>
        </p:nvSpPr>
        <p:spPr>
          <a:xfrm>
            <a:off x="186515" y="1044575"/>
            <a:ext cx="11831314" cy="1037561"/>
          </a:xfrm>
        </p:spPr>
        <p:txBody>
          <a:bodyPr/>
          <a:lstStyle/>
          <a:p>
            <a:r>
              <a:rPr lang="en-US" sz="3600" dirty="0"/>
              <a:t>Trauma Informed ​Best Practices for the Classroom</a:t>
            </a:r>
          </a:p>
        </p:txBody>
      </p:sp>
      <p:sp>
        <p:nvSpPr>
          <p:cNvPr id="4" name="Text Placeholder 3">
            <a:extLst>
              <a:ext uri="{FF2B5EF4-FFF2-40B4-BE49-F238E27FC236}">
                <a16:creationId xmlns:a16="http://schemas.microsoft.com/office/drawing/2014/main" id="{F366FE25-4D5E-4B31-84FA-8E2E494D30BA}"/>
              </a:ext>
            </a:extLst>
          </p:cNvPr>
          <p:cNvSpPr>
            <a:spLocks noGrp="1"/>
          </p:cNvSpPr>
          <p:nvPr>
            <p:ph type="body" sz="quarter" idx="14"/>
          </p:nvPr>
        </p:nvSpPr>
        <p:spPr/>
        <p:txBody>
          <a:bodyPr/>
          <a:lstStyle/>
          <a:p>
            <a:endParaRPr lang="en-US"/>
          </a:p>
        </p:txBody>
      </p:sp>
      <p:sp>
        <p:nvSpPr>
          <p:cNvPr id="6" name="TextBox 5">
            <a:extLst>
              <a:ext uri="{FF2B5EF4-FFF2-40B4-BE49-F238E27FC236}">
                <a16:creationId xmlns:a16="http://schemas.microsoft.com/office/drawing/2014/main" id="{D00C3A19-E1CD-4317-BEBA-D0F402F7C3C1}"/>
              </a:ext>
            </a:extLst>
          </p:cNvPr>
          <p:cNvSpPr txBox="1"/>
          <p:nvPr/>
        </p:nvSpPr>
        <p:spPr>
          <a:xfrm>
            <a:off x="2963636" y="3244334"/>
            <a:ext cx="615587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graphicFrame>
        <p:nvGraphicFramePr>
          <p:cNvPr id="7" name="Content Placeholder 2">
            <a:extLst>
              <a:ext uri="{FF2B5EF4-FFF2-40B4-BE49-F238E27FC236}">
                <a16:creationId xmlns:a16="http://schemas.microsoft.com/office/drawing/2014/main" id="{F95E77F9-70D8-4678-83C0-4CFDAC4A15F1}"/>
              </a:ext>
            </a:extLst>
          </p:cNvPr>
          <p:cNvGraphicFramePr>
            <a:graphicFrameLocks/>
          </p:cNvGraphicFramePr>
          <p:nvPr>
            <p:extLst>
              <p:ext uri="{D42A27DB-BD31-4B8C-83A1-F6EECF244321}">
                <p14:modId xmlns:p14="http://schemas.microsoft.com/office/powerpoint/2010/main" val="2869590139"/>
              </p:ext>
            </p:extLst>
          </p:nvPr>
        </p:nvGraphicFramePr>
        <p:xfrm>
          <a:off x="294582" y="2449286"/>
          <a:ext cx="11559961" cy="36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94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343D-27CE-41FA-ABC9-7167D9066ABA}"/>
              </a:ext>
            </a:extLst>
          </p:cNvPr>
          <p:cNvSpPr>
            <a:spLocks noGrp="1"/>
          </p:cNvSpPr>
          <p:nvPr>
            <p:ph type="title"/>
          </p:nvPr>
        </p:nvSpPr>
        <p:spPr/>
        <p:txBody>
          <a:bodyPr/>
          <a:lstStyle/>
          <a:p>
            <a:r>
              <a:rPr lang="en-US"/>
              <a:t>Working with trauma-affected students</a:t>
            </a:r>
          </a:p>
        </p:txBody>
      </p:sp>
      <p:sp>
        <p:nvSpPr>
          <p:cNvPr id="6" name="Text Placeholder 5">
            <a:extLst>
              <a:ext uri="{FF2B5EF4-FFF2-40B4-BE49-F238E27FC236}">
                <a16:creationId xmlns:a16="http://schemas.microsoft.com/office/drawing/2014/main" id="{5A1793BF-A878-490A-B57D-AAD8E29B1D8C}"/>
              </a:ext>
            </a:extLst>
          </p:cNvPr>
          <p:cNvSpPr>
            <a:spLocks noGrp="1"/>
          </p:cNvSpPr>
          <p:nvPr>
            <p:ph type="body" sz="quarter" idx="14"/>
          </p:nvPr>
        </p:nvSpPr>
        <p:spPr>
          <a:xfrm>
            <a:off x="186356" y="1758498"/>
            <a:ext cx="10972959" cy="323638"/>
          </a:xfrm>
        </p:spPr>
        <p:txBody>
          <a:bodyPr/>
          <a:lstStyle/>
          <a:p>
            <a:r>
              <a:rPr lang="en-US" dirty="0"/>
              <a:t>What you can do</a:t>
            </a:r>
          </a:p>
        </p:txBody>
      </p:sp>
      <p:graphicFrame>
        <p:nvGraphicFramePr>
          <p:cNvPr id="4" name="Diagram 3">
            <a:extLst>
              <a:ext uri="{FF2B5EF4-FFF2-40B4-BE49-F238E27FC236}">
                <a16:creationId xmlns:a16="http://schemas.microsoft.com/office/drawing/2014/main" id="{481C9078-2B8C-45BF-BFFC-E752070A9C9C}"/>
              </a:ext>
            </a:extLst>
          </p:cNvPr>
          <p:cNvGraphicFramePr/>
          <p:nvPr>
            <p:extLst>
              <p:ext uri="{D42A27DB-BD31-4B8C-83A1-F6EECF244321}">
                <p14:modId xmlns:p14="http://schemas.microsoft.com/office/powerpoint/2010/main" val="356500658"/>
              </p:ext>
            </p:extLst>
          </p:nvPr>
        </p:nvGraphicFramePr>
        <p:xfrm>
          <a:off x="1161143" y="2452915"/>
          <a:ext cx="10744206" cy="428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85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9A2A97-3D9C-4D26-92D2-48E549FEE4BA}"/>
              </a:ext>
            </a:extLst>
          </p:cNvPr>
          <p:cNvSpPr>
            <a:spLocks noGrp="1"/>
          </p:cNvSpPr>
          <p:nvPr>
            <p:ph idx="1"/>
          </p:nvPr>
        </p:nvSpPr>
        <p:spPr/>
        <p:txBody>
          <a:bodyPr/>
          <a:lstStyle/>
          <a:p>
            <a:pPr marL="0" indent="0">
              <a:buNone/>
            </a:pPr>
            <a:endParaRPr lang="en-US" dirty="0"/>
          </a:p>
        </p:txBody>
      </p:sp>
      <p:sp>
        <p:nvSpPr>
          <p:cNvPr id="2" name="Title 1">
            <a:extLst>
              <a:ext uri="{FF2B5EF4-FFF2-40B4-BE49-F238E27FC236}">
                <a16:creationId xmlns:a16="http://schemas.microsoft.com/office/drawing/2014/main" id="{E323DD53-18BF-406F-AB7B-8E5B4C41FB8C}"/>
              </a:ext>
            </a:extLst>
          </p:cNvPr>
          <p:cNvSpPr>
            <a:spLocks noGrp="1"/>
          </p:cNvSpPr>
          <p:nvPr>
            <p:ph type="title"/>
          </p:nvPr>
        </p:nvSpPr>
        <p:spPr>
          <a:xfrm>
            <a:off x="186515" y="1044575"/>
            <a:ext cx="11704320" cy="1037561"/>
          </a:xfrm>
        </p:spPr>
        <p:txBody>
          <a:bodyPr/>
          <a:lstStyle/>
          <a:p>
            <a:r>
              <a:rPr lang="en-US" dirty="0"/>
              <a:t>Student Groups at Elevated Risk</a:t>
            </a:r>
          </a:p>
        </p:txBody>
      </p:sp>
      <p:sp>
        <p:nvSpPr>
          <p:cNvPr id="6" name="Text Placeholder 5">
            <a:extLst>
              <a:ext uri="{FF2B5EF4-FFF2-40B4-BE49-F238E27FC236}">
                <a16:creationId xmlns:a16="http://schemas.microsoft.com/office/drawing/2014/main" id="{EC310B4B-2ACB-46AF-82C2-7DF06113E0B2}"/>
              </a:ext>
            </a:extLst>
          </p:cNvPr>
          <p:cNvSpPr>
            <a:spLocks noGrp="1"/>
          </p:cNvSpPr>
          <p:nvPr>
            <p:ph type="body" sz="quarter" idx="14"/>
          </p:nvPr>
        </p:nvSpPr>
        <p:spPr/>
        <p:txBody>
          <a:bodyPr/>
          <a:lstStyle/>
          <a:p>
            <a:endParaRPr lang="en-US" dirty="0"/>
          </a:p>
        </p:txBody>
      </p:sp>
      <p:graphicFrame>
        <p:nvGraphicFramePr>
          <p:cNvPr id="4" name="Diagram 4">
            <a:extLst>
              <a:ext uri="{FF2B5EF4-FFF2-40B4-BE49-F238E27FC236}">
                <a16:creationId xmlns:a16="http://schemas.microsoft.com/office/drawing/2014/main" id="{6E0EA90E-0FFA-4826-86FE-C2850F5056FE}"/>
              </a:ext>
            </a:extLst>
          </p:cNvPr>
          <p:cNvGraphicFramePr/>
          <p:nvPr>
            <p:extLst>
              <p:ext uri="{D42A27DB-BD31-4B8C-83A1-F6EECF244321}">
                <p14:modId xmlns:p14="http://schemas.microsoft.com/office/powerpoint/2010/main" val="3851461594"/>
              </p:ext>
            </p:extLst>
          </p:nvPr>
        </p:nvGraphicFramePr>
        <p:xfrm>
          <a:off x="301165" y="2261340"/>
          <a:ext cx="11589670" cy="433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14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EF21-B727-4A1E-9CBC-906584AD8286}"/>
              </a:ext>
            </a:extLst>
          </p:cNvPr>
          <p:cNvSpPr>
            <a:spLocks noGrp="1"/>
          </p:cNvSpPr>
          <p:nvPr>
            <p:ph type="title"/>
          </p:nvPr>
        </p:nvSpPr>
        <p:spPr>
          <a:xfrm>
            <a:off x="186515" y="1044575"/>
            <a:ext cx="10972800" cy="1037561"/>
          </a:xfrm>
        </p:spPr>
        <p:txBody>
          <a:bodyPr/>
          <a:lstStyle/>
          <a:p>
            <a:r>
              <a:rPr lang="en-US" dirty="0"/>
              <a:t>THE FOUR R’s</a:t>
            </a:r>
          </a:p>
        </p:txBody>
      </p:sp>
      <p:sp>
        <p:nvSpPr>
          <p:cNvPr id="6" name="Text Placeholder 5">
            <a:extLst>
              <a:ext uri="{FF2B5EF4-FFF2-40B4-BE49-F238E27FC236}">
                <a16:creationId xmlns:a16="http://schemas.microsoft.com/office/drawing/2014/main" id="{6843EE5D-C034-47EE-9EDE-A5E2F19A194A}"/>
              </a:ext>
            </a:extLst>
          </p:cNvPr>
          <p:cNvSpPr>
            <a:spLocks noGrp="1"/>
          </p:cNvSpPr>
          <p:nvPr>
            <p:ph type="body" sz="quarter" idx="14"/>
          </p:nvPr>
        </p:nvSpPr>
        <p:spPr/>
        <p:txBody>
          <a:bodyPr/>
          <a:lstStyle/>
          <a:p>
            <a:r>
              <a:rPr lang="en-US" dirty="0"/>
              <a:t>KEY ASSUMPTIONS IN A TRAUMA-INFORMED APPROACH</a:t>
            </a:r>
          </a:p>
        </p:txBody>
      </p:sp>
      <p:graphicFrame>
        <p:nvGraphicFramePr>
          <p:cNvPr id="4" name="Diagram 4">
            <a:extLst>
              <a:ext uri="{FF2B5EF4-FFF2-40B4-BE49-F238E27FC236}">
                <a16:creationId xmlns:a16="http://schemas.microsoft.com/office/drawing/2014/main" id="{67CB4130-1C44-47EC-A001-20CA13F95F35}"/>
              </a:ext>
            </a:extLst>
          </p:cNvPr>
          <p:cNvGraphicFramePr/>
          <p:nvPr/>
        </p:nvGraphicFramePr>
        <p:xfrm>
          <a:off x="522409" y="2285999"/>
          <a:ext cx="11379539" cy="306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4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CE28910-822D-4E45-BDDD-892D06B99A5F}"/>
              </a:ext>
            </a:extLst>
          </p:cNvPr>
          <p:cNvSpPr>
            <a:spLocks noGrp="1"/>
          </p:cNvSpPr>
          <p:nvPr>
            <p:ph type="title"/>
          </p:nvPr>
        </p:nvSpPr>
        <p:spPr/>
        <p:txBody>
          <a:bodyPr/>
          <a:lstStyle/>
          <a:p>
            <a:r>
              <a:rPr lang="en-US" dirty="0"/>
              <a:t>Re-traumatization</a:t>
            </a:r>
            <a:br>
              <a:rPr lang="en-US" dirty="0"/>
            </a:br>
            <a:endParaRPr lang="en-US" dirty="0"/>
          </a:p>
        </p:txBody>
      </p:sp>
      <p:sp>
        <p:nvSpPr>
          <p:cNvPr id="10" name="Text Placeholder 9">
            <a:extLst>
              <a:ext uri="{FF2B5EF4-FFF2-40B4-BE49-F238E27FC236}">
                <a16:creationId xmlns:a16="http://schemas.microsoft.com/office/drawing/2014/main" id="{B626DB1A-E528-4876-BF59-301ED1CA7267}"/>
              </a:ext>
            </a:extLst>
          </p:cNvPr>
          <p:cNvSpPr>
            <a:spLocks noGrp="1"/>
          </p:cNvSpPr>
          <p:nvPr>
            <p:ph type="body" sz="quarter" idx="14"/>
          </p:nvPr>
        </p:nvSpPr>
        <p:spPr>
          <a:xfrm>
            <a:off x="294582" y="1758498"/>
            <a:ext cx="10972959" cy="323638"/>
          </a:xfrm>
        </p:spPr>
        <p:txBody>
          <a:bodyPr/>
          <a:lstStyle/>
          <a:p>
            <a:r>
              <a:rPr lang="en-US" b="0" i="0" u="none" strike="noStrike" dirty="0">
                <a:solidFill>
                  <a:schemeClr val="accent6">
                    <a:lumMod val="50000"/>
                  </a:schemeClr>
                </a:solidFill>
                <a:effectLst/>
                <a:latin typeface="Century Gothic" panose="020B0502020202020204" pitchFamily="34" charset="0"/>
              </a:rPr>
              <a:t>the re-experiencing of a traumatic event</a:t>
            </a:r>
            <a:endParaRPr lang="en-US" dirty="0">
              <a:solidFill>
                <a:schemeClr val="accent6">
                  <a:lumMod val="50000"/>
                </a:schemeClr>
              </a:solidFill>
            </a:endParaRPr>
          </a:p>
        </p:txBody>
      </p:sp>
      <p:pic>
        <p:nvPicPr>
          <p:cNvPr id="4" name="Picture 3"/>
          <p:cNvPicPr>
            <a:picLocks noChangeAspect="1"/>
          </p:cNvPicPr>
          <p:nvPr/>
        </p:nvPicPr>
        <p:blipFill>
          <a:blip r:embed="rId3"/>
          <a:stretch>
            <a:fillRect/>
          </a:stretch>
        </p:blipFill>
        <p:spPr>
          <a:xfrm>
            <a:off x="7150487" y="5822366"/>
            <a:ext cx="4203312" cy="354597"/>
          </a:xfrm>
          <a:prstGeom prst="rect">
            <a:avLst/>
          </a:prstGeom>
        </p:spPr>
      </p:pic>
      <p:graphicFrame>
        <p:nvGraphicFramePr>
          <p:cNvPr id="5" name="Diagram 4">
            <a:extLst>
              <a:ext uri="{FF2B5EF4-FFF2-40B4-BE49-F238E27FC236}">
                <a16:creationId xmlns:a16="http://schemas.microsoft.com/office/drawing/2014/main" id="{B82B2F03-05DD-462D-94DA-8E8CDD6EE12A}"/>
              </a:ext>
            </a:extLst>
          </p:cNvPr>
          <p:cNvGraphicFramePr/>
          <p:nvPr>
            <p:extLst>
              <p:ext uri="{D42A27DB-BD31-4B8C-83A1-F6EECF244321}">
                <p14:modId xmlns:p14="http://schemas.microsoft.com/office/powerpoint/2010/main" val="3605698633"/>
              </p:ext>
            </p:extLst>
          </p:nvPr>
        </p:nvGraphicFramePr>
        <p:xfrm>
          <a:off x="217082" y="2502780"/>
          <a:ext cx="11757835" cy="3674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
            <a:extLst>
              <a:ext uri="{FF2B5EF4-FFF2-40B4-BE49-F238E27FC236}">
                <a16:creationId xmlns:a16="http://schemas.microsoft.com/office/drawing/2014/main" id="{B978D1C4-0CC8-4AF3-8FAA-AB5C9523F0CE}"/>
              </a:ext>
            </a:extLst>
          </p:cNvPr>
          <p:cNvSpPr txBox="1">
            <a:spLocks/>
          </p:cNvSpPr>
          <p:nvPr/>
        </p:nvSpPr>
        <p:spPr>
          <a:xfrm>
            <a:off x="5476195" y="994306"/>
            <a:ext cx="10972800" cy="1038225"/>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Tree>
    <p:extLst>
      <p:ext uri="{BB962C8B-B14F-4D97-AF65-F5344CB8AC3E}">
        <p14:creationId xmlns:p14="http://schemas.microsoft.com/office/powerpoint/2010/main" val="125329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9DC7B-A79C-4C8E-B6A4-2B843D5E7DE7}"/>
              </a:ext>
            </a:extLst>
          </p:cNvPr>
          <p:cNvSpPr>
            <a:spLocks noGrp="1"/>
          </p:cNvSpPr>
          <p:nvPr>
            <p:ph idx="1"/>
          </p:nvPr>
        </p:nvSpPr>
        <p:spPr>
          <a:xfrm>
            <a:off x="585841" y="3088198"/>
            <a:ext cx="4802404" cy="4335463"/>
          </a:xfrm>
        </p:spPr>
        <p:txBody>
          <a:bodyPr vert="horz" lIns="91440" tIns="45720" rIns="91440" bIns="45720" rtlCol="0">
            <a:normAutofit/>
          </a:bodyPr>
          <a:lstStyle/>
          <a:p>
            <a:r>
              <a:rPr lang="en-US"/>
              <a:t>How do you ‘Glove Up?’</a:t>
            </a:r>
          </a:p>
          <a:p>
            <a:r>
              <a:rPr lang="en-US"/>
              <a:t>How do you reduce possibilities of triggering and re-traumatizing?</a:t>
            </a:r>
          </a:p>
          <a:p>
            <a:endParaRPr lang="en-US"/>
          </a:p>
          <a:p>
            <a:endParaRPr lang="en-US"/>
          </a:p>
        </p:txBody>
      </p:sp>
      <p:sp>
        <p:nvSpPr>
          <p:cNvPr id="25" name="Title 24">
            <a:extLst>
              <a:ext uri="{FF2B5EF4-FFF2-40B4-BE49-F238E27FC236}">
                <a16:creationId xmlns:a16="http://schemas.microsoft.com/office/drawing/2014/main" id="{BD671CBE-AD45-4D11-9C4A-350B65426831}"/>
              </a:ext>
            </a:extLst>
          </p:cNvPr>
          <p:cNvSpPr>
            <a:spLocks noGrp="1"/>
          </p:cNvSpPr>
          <p:nvPr>
            <p:ph type="title"/>
          </p:nvPr>
        </p:nvSpPr>
        <p:spPr>
          <a:xfrm>
            <a:off x="186514" y="1044575"/>
            <a:ext cx="11710903" cy="1037561"/>
          </a:xfrm>
        </p:spPr>
        <p:txBody>
          <a:bodyPr/>
          <a:lstStyle/>
          <a:p>
            <a:r>
              <a:rPr lang="en-US" dirty="0"/>
              <a:t>Universal Precautions</a:t>
            </a:r>
            <a:br>
              <a:rPr lang="en-US" dirty="0"/>
            </a:br>
            <a:endParaRPr lang="en-US" dirty="0"/>
          </a:p>
        </p:txBody>
      </p:sp>
      <p:sp>
        <p:nvSpPr>
          <p:cNvPr id="29" name="Text Placeholder 28">
            <a:extLst>
              <a:ext uri="{FF2B5EF4-FFF2-40B4-BE49-F238E27FC236}">
                <a16:creationId xmlns:a16="http://schemas.microsoft.com/office/drawing/2014/main" id="{B56CF5DD-FBFE-44A6-9BF6-B8B80C4640B3}"/>
              </a:ext>
            </a:extLst>
          </p:cNvPr>
          <p:cNvSpPr>
            <a:spLocks noGrp="1"/>
          </p:cNvSpPr>
          <p:nvPr>
            <p:ph type="body" sz="quarter" idx="14"/>
          </p:nvPr>
        </p:nvSpPr>
        <p:spPr/>
        <p:txBody>
          <a:bodyPr/>
          <a:lstStyle/>
          <a:p>
            <a:r>
              <a:rPr lang="en-US" dirty="0"/>
              <a:t>for Trauma-Informed Care</a:t>
            </a:r>
          </a:p>
        </p:txBody>
      </p:sp>
      <p:pic>
        <p:nvPicPr>
          <p:cNvPr id="4" name="Picture 3">
            <a:extLst>
              <a:ext uri="{FF2B5EF4-FFF2-40B4-BE49-F238E27FC236}">
                <a16:creationId xmlns:a16="http://schemas.microsoft.com/office/drawing/2014/main" id="{ECDE5606-21B1-4D7B-B8B7-51F8FB68082B}"/>
              </a:ext>
            </a:extLst>
          </p:cNvPr>
          <p:cNvPicPr>
            <a:picLocks noChangeAspect="1"/>
          </p:cNvPicPr>
          <p:nvPr/>
        </p:nvPicPr>
        <p:blipFill rotWithShape="1">
          <a:blip r:embed="rId3"/>
          <a:srcRect b="1067"/>
          <a:stretch/>
        </p:blipFill>
        <p:spPr>
          <a:xfrm>
            <a:off x="6356134" y="2492376"/>
            <a:ext cx="4802404" cy="3563372"/>
          </a:xfrm>
          <a:prstGeom prst="rect">
            <a:avLst/>
          </a:prstGeom>
        </p:spPr>
      </p:pic>
    </p:spTree>
    <p:extLst>
      <p:ext uri="{BB962C8B-B14F-4D97-AF65-F5344CB8AC3E}">
        <p14:creationId xmlns:p14="http://schemas.microsoft.com/office/powerpoint/2010/main" val="121716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FE8F-9F44-42C2-95F1-99F00D694666}"/>
              </a:ext>
            </a:extLst>
          </p:cNvPr>
          <p:cNvSpPr>
            <a:spLocks noGrp="1"/>
          </p:cNvSpPr>
          <p:nvPr>
            <p:ph type="title"/>
          </p:nvPr>
        </p:nvSpPr>
        <p:spPr>
          <a:xfrm>
            <a:off x="185737" y="1044575"/>
            <a:ext cx="11705097" cy="1038225"/>
          </a:xfrm>
        </p:spPr>
        <p:txBody>
          <a:bodyPr>
            <a:normAutofit fontScale="90000"/>
          </a:bodyPr>
          <a:lstStyle/>
          <a:p>
            <a:r>
              <a:rPr lang="en-US" dirty="0"/>
              <a:t>Key Principles of a Trauma-informed Approach </a:t>
            </a:r>
          </a:p>
        </p:txBody>
      </p:sp>
      <p:graphicFrame>
        <p:nvGraphicFramePr>
          <p:cNvPr id="5" name="Diagram 5">
            <a:extLst>
              <a:ext uri="{FF2B5EF4-FFF2-40B4-BE49-F238E27FC236}">
                <a16:creationId xmlns:a16="http://schemas.microsoft.com/office/drawing/2014/main" id="{BD66A356-7779-4FAF-95E6-E6E38715F2BC}"/>
              </a:ext>
            </a:extLst>
          </p:cNvPr>
          <p:cNvGraphicFramePr/>
          <p:nvPr>
            <p:extLst>
              <p:ext uri="{D42A27DB-BD31-4B8C-83A1-F6EECF244321}">
                <p14:modId xmlns:p14="http://schemas.microsoft.com/office/powerpoint/2010/main" val="1211814481"/>
              </p:ext>
            </p:extLst>
          </p:nvPr>
        </p:nvGraphicFramePr>
        <p:xfrm>
          <a:off x="-529509" y="1194348"/>
          <a:ext cx="13135588" cy="6222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2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4A6F5-C5C8-416A-9A41-D93E437DFE7E}"/>
              </a:ext>
            </a:extLst>
          </p:cNvPr>
          <p:cNvSpPr>
            <a:spLocks noGrp="1"/>
          </p:cNvSpPr>
          <p:nvPr>
            <p:ph idx="1"/>
          </p:nvPr>
        </p:nvSpPr>
        <p:spPr/>
        <p:txBody>
          <a:bodyPr vert="horz" lIns="91440" tIns="45720" rIns="91440" bIns="45720" rtlCol="0" anchor="t">
            <a:normAutofit/>
          </a:bodyPr>
          <a:lstStyle/>
          <a:p>
            <a:endParaRPr lang="en-US" dirty="0">
              <a:cs typeface="Calibri"/>
            </a:endParaRPr>
          </a:p>
        </p:txBody>
      </p:sp>
      <p:sp>
        <p:nvSpPr>
          <p:cNvPr id="2" name="Title 1">
            <a:extLst>
              <a:ext uri="{FF2B5EF4-FFF2-40B4-BE49-F238E27FC236}">
                <a16:creationId xmlns:a16="http://schemas.microsoft.com/office/drawing/2014/main" id="{8307A27D-C490-47DA-9CEF-88DA24319714}"/>
              </a:ext>
            </a:extLst>
          </p:cNvPr>
          <p:cNvSpPr>
            <a:spLocks noGrp="1"/>
          </p:cNvSpPr>
          <p:nvPr>
            <p:ph type="title"/>
          </p:nvPr>
        </p:nvSpPr>
        <p:spPr/>
        <p:txBody>
          <a:bodyPr/>
          <a:lstStyle/>
          <a:p>
            <a:r>
              <a:rPr lang="en-US">
                <a:cs typeface="Calibri Light"/>
              </a:rPr>
              <a:t>Discussion</a:t>
            </a:r>
            <a:endParaRPr lang="en-US"/>
          </a:p>
        </p:txBody>
      </p:sp>
      <p:sp>
        <p:nvSpPr>
          <p:cNvPr id="4" name="Text Placeholder 3">
            <a:extLst>
              <a:ext uri="{FF2B5EF4-FFF2-40B4-BE49-F238E27FC236}">
                <a16:creationId xmlns:a16="http://schemas.microsoft.com/office/drawing/2014/main" id="{BFC08139-18C2-FEEF-4B0C-4180B0C74B1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8633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BE4256E-5CB6-4DE3-808D-0A2D2F021868}"/>
              </a:ext>
            </a:extLst>
          </p:cNvPr>
          <p:cNvSpPr>
            <a:spLocks noGrp="1"/>
          </p:cNvSpPr>
          <p:nvPr>
            <p:ph type="body" sz="quarter" idx="16"/>
          </p:nvPr>
        </p:nvSpPr>
        <p:spPr/>
        <p:txBody>
          <a:bodyPr/>
          <a:lstStyle/>
          <a:p>
            <a:r>
              <a:rPr lang="en-US" dirty="0"/>
              <a:t>Training and resources</a:t>
            </a:r>
          </a:p>
        </p:txBody>
      </p:sp>
      <p:sp>
        <p:nvSpPr>
          <p:cNvPr id="9" name="Title 8">
            <a:extLst>
              <a:ext uri="{FF2B5EF4-FFF2-40B4-BE49-F238E27FC236}">
                <a16:creationId xmlns:a16="http://schemas.microsoft.com/office/drawing/2014/main" id="{A97BFC47-19FD-4421-9263-1DE052A0F4E1}"/>
              </a:ext>
            </a:extLst>
          </p:cNvPr>
          <p:cNvSpPr>
            <a:spLocks noGrp="1"/>
          </p:cNvSpPr>
          <p:nvPr>
            <p:ph type="title"/>
          </p:nvPr>
        </p:nvSpPr>
        <p:spPr/>
        <p:txBody>
          <a:bodyPr/>
          <a:lstStyle/>
          <a:p>
            <a:r>
              <a:rPr lang="en-US" dirty="0"/>
              <a:t>Responding to Disclosures</a:t>
            </a:r>
          </a:p>
        </p:txBody>
      </p:sp>
      <p:pic>
        <p:nvPicPr>
          <p:cNvPr id="8" name="Picture 7">
            <a:extLst>
              <a:ext uri="{FF2B5EF4-FFF2-40B4-BE49-F238E27FC236}">
                <a16:creationId xmlns:a16="http://schemas.microsoft.com/office/drawing/2014/main" id="{56DA1DEE-C8EB-4926-9B80-9006083A08FD}"/>
              </a:ext>
            </a:extLst>
          </p:cNvPr>
          <p:cNvPicPr>
            <a:picLocks noChangeAspect="1"/>
          </p:cNvPicPr>
          <p:nvPr/>
        </p:nvPicPr>
        <p:blipFill rotWithShape="1">
          <a:blip r:embed="rId3"/>
          <a:srcRect r="41432"/>
          <a:stretch/>
        </p:blipFill>
        <p:spPr>
          <a:xfrm>
            <a:off x="7942111" y="2082136"/>
            <a:ext cx="4107707" cy="1985285"/>
          </a:xfrm>
          <a:prstGeom prst="rect">
            <a:avLst/>
          </a:prstGeom>
          <a:ln>
            <a:solidFill>
              <a:schemeClr val="tx1"/>
            </a:solidFill>
          </a:ln>
        </p:spPr>
      </p:pic>
      <p:pic>
        <p:nvPicPr>
          <p:cNvPr id="14" name="Picture 13">
            <a:extLst>
              <a:ext uri="{FF2B5EF4-FFF2-40B4-BE49-F238E27FC236}">
                <a16:creationId xmlns:a16="http://schemas.microsoft.com/office/drawing/2014/main" id="{8C784221-3F29-430B-B0D0-DF2C4E32D695}"/>
              </a:ext>
            </a:extLst>
          </p:cNvPr>
          <p:cNvPicPr>
            <a:picLocks noChangeAspect="1"/>
          </p:cNvPicPr>
          <p:nvPr/>
        </p:nvPicPr>
        <p:blipFill>
          <a:blip r:embed="rId4"/>
          <a:stretch>
            <a:fillRect/>
          </a:stretch>
        </p:blipFill>
        <p:spPr>
          <a:xfrm>
            <a:off x="636017" y="2542230"/>
            <a:ext cx="6627179" cy="3681767"/>
          </a:xfrm>
          <a:prstGeom prst="rect">
            <a:avLst/>
          </a:prstGeom>
          <a:ln>
            <a:solidFill>
              <a:schemeClr val="tx1"/>
            </a:solidFill>
          </a:ln>
        </p:spPr>
      </p:pic>
    </p:spTree>
    <p:extLst>
      <p:ext uri="{BB962C8B-B14F-4D97-AF65-F5344CB8AC3E}">
        <p14:creationId xmlns:p14="http://schemas.microsoft.com/office/powerpoint/2010/main" val="384213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47A95-7F30-4424-9146-F4A24094271B}"/>
              </a:ext>
            </a:extLst>
          </p:cNvPr>
          <p:cNvSpPr>
            <a:spLocks noGrp="1"/>
          </p:cNvSpPr>
          <p:nvPr>
            <p:ph type="title"/>
          </p:nvPr>
        </p:nvSpPr>
        <p:spPr/>
        <p:txBody>
          <a:bodyPr/>
          <a:lstStyle/>
          <a:p>
            <a:r>
              <a:rPr lang="en-US" dirty="0"/>
              <a:t>Responding to a Disclosure</a:t>
            </a:r>
          </a:p>
        </p:txBody>
      </p:sp>
      <p:sp>
        <p:nvSpPr>
          <p:cNvPr id="4" name="Text Placeholder 3">
            <a:extLst>
              <a:ext uri="{FF2B5EF4-FFF2-40B4-BE49-F238E27FC236}">
                <a16:creationId xmlns:a16="http://schemas.microsoft.com/office/drawing/2014/main" id="{29D90881-A158-42B9-A855-DF0312C56A8A}"/>
              </a:ext>
            </a:extLst>
          </p:cNvPr>
          <p:cNvSpPr>
            <a:spLocks noGrp="1"/>
          </p:cNvSpPr>
          <p:nvPr>
            <p:ph type="body" sz="quarter" idx="14"/>
          </p:nvPr>
        </p:nvSpPr>
        <p:spPr/>
        <p:txBody>
          <a:bodyPr/>
          <a:lstStyle/>
          <a:p>
            <a:r>
              <a:rPr lang="en-US" dirty="0"/>
              <a:t>With a trauma-informed approach</a:t>
            </a:r>
          </a:p>
        </p:txBody>
      </p:sp>
      <p:graphicFrame>
        <p:nvGraphicFramePr>
          <p:cNvPr id="2" name="Diagram 1">
            <a:extLst>
              <a:ext uri="{FF2B5EF4-FFF2-40B4-BE49-F238E27FC236}">
                <a16:creationId xmlns:a16="http://schemas.microsoft.com/office/drawing/2014/main" id="{163F1EF3-843B-4A33-BEBF-499EE5376F0E}"/>
              </a:ext>
            </a:extLst>
          </p:cNvPr>
          <p:cNvGraphicFramePr/>
          <p:nvPr>
            <p:extLst>
              <p:ext uri="{D42A27DB-BD31-4B8C-83A1-F6EECF244321}">
                <p14:modId xmlns:p14="http://schemas.microsoft.com/office/powerpoint/2010/main" val="19842002"/>
              </p:ext>
            </p:extLst>
          </p:nvPr>
        </p:nvGraphicFramePr>
        <p:xfrm>
          <a:off x="294582" y="1276350"/>
          <a:ext cx="11897418" cy="590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27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people wearing masks&#10;&#10;Description automatically generated with medium confidence">
            <a:extLst>
              <a:ext uri="{FF2B5EF4-FFF2-40B4-BE49-F238E27FC236}">
                <a16:creationId xmlns:a16="http://schemas.microsoft.com/office/drawing/2014/main" id="{B4F09ACC-E7E1-4BFF-BCD5-88826BEA33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460626"/>
            <a:ext cx="10972800" cy="3352799"/>
          </a:xfrm>
        </p:spPr>
      </p:pic>
      <p:sp>
        <p:nvSpPr>
          <p:cNvPr id="3" name="Title 2">
            <a:extLst>
              <a:ext uri="{FF2B5EF4-FFF2-40B4-BE49-F238E27FC236}">
                <a16:creationId xmlns:a16="http://schemas.microsoft.com/office/drawing/2014/main" id="{D277F837-1620-4206-A09A-1B75A7B040CD}"/>
              </a:ext>
            </a:extLst>
          </p:cNvPr>
          <p:cNvSpPr>
            <a:spLocks noGrp="1"/>
          </p:cNvSpPr>
          <p:nvPr>
            <p:ph type="title"/>
          </p:nvPr>
        </p:nvSpPr>
        <p:spPr/>
        <p:txBody>
          <a:bodyPr/>
          <a:lstStyle/>
          <a:p>
            <a:r>
              <a:rPr lang="en-US" dirty="0"/>
              <a:t>Trauma-Informed Teaching		</a:t>
            </a:r>
          </a:p>
        </p:txBody>
      </p:sp>
      <p:sp>
        <p:nvSpPr>
          <p:cNvPr id="4" name="Text Placeholder 3">
            <a:extLst>
              <a:ext uri="{FF2B5EF4-FFF2-40B4-BE49-F238E27FC236}">
                <a16:creationId xmlns:a16="http://schemas.microsoft.com/office/drawing/2014/main" id="{B63C95FB-28CD-497E-823E-9BAB541EB808}"/>
              </a:ext>
            </a:extLst>
          </p:cNvPr>
          <p:cNvSpPr>
            <a:spLocks noGrp="1"/>
          </p:cNvSpPr>
          <p:nvPr>
            <p:ph type="body" sz="quarter" idx="14"/>
          </p:nvPr>
        </p:nvSpPr>
        <p:spPr/>
        <p:txBody>
          <a:bodyPr/>
          <a:lstStyle/>
          <a:p>
            <a:r>
              <a:rPr lang="en-US" dirty="0"/>
              <a:t>COVID-19</a:t>
            </a:r>
          </a:p>
        </p:txBody>
      </p:sp>
      <p:sp>
        <p:nvSpPr>
          <p:cNvPr id="9" name="TextBox 8">
            <a:extLst>
              <a:ext uri="{FF2B5EF4-FFF2-40B4-BE49-F238E27FC236}">
                <a16:creationId xmlns:a16="http://schemas.microsoft.com/office/drawing/2014/main" id="{508F80EC-F785-4527-8226-EA592E8622A6}"/>
              </a:ext>
            </a:extLst>
          </p:cNvPr>
          <p:cNvSpPr txBox="1"/>
          <p:nvPr/>
        </p:nvSpPr>
        <p:spPr>
          <a:xfrm>
            <a:off x="8205216" y="6339840"/>
            <a:ext cx="3377184" cy="369332"/>
          </a:xfrm>
          <a:prstGeom prst="rect">
            <a:avLst/>
          </a:prstGeom>
          <a:noFill/>
        </p:spPr>
        <p:txBody>
          <a:bodyPr wrap="square" rtlCol="0">
            <a:spAutoFit/>
          </a:bodyPr>
          <a:lstStyle/>
          <a:p>
            <a:r>
              <a:rPr lang="en-US" dirty="0"/>
              <a:t>(USDA, n.d.)</a:t>
            </a:r>
          </a:p>
        </p:txBody>
      </p:sp>
    </p:spTree>
    <p:extLst>
      <p:ext uri="{BB962C8B-B14F-4D97-AF65-F5344CB8AC3E}">
        <p14:creationId xmlns:p14="http://schemas.microsoft.com/office/powerpoint/2010/main" val="363475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23A5F1E-54A4-4D20-A657-D480FD3C83E8}"/>
              </a:ext>
            </a:extLst>
          </p:cNvPr>
          <p:cNvSpPr>
            <a:spLocks noGrp="1"/>
          </p:cNvSpPr>
          <p:nvPr>
            <p:ph idx="1"/>
          </p:nvPr>
        </p:nvSpPr>
        <p:spPr>
          <a:xfrm>
            <a:off x="294582" y="2390116"/>
            <a:ext cx="11596253" cy="4336565"/>
          </a:xfrm>
        </p:spPr>
        <p:txBody>
          <a:bodyPr>
            <a:normAutofit lnSpcReduction="10000"/>
          </a:bodyPr>
          <a:lstStyle/>
          <a:p>
            <a:pPr marL="0" indent="0" algn="ctr">
              <a:buNone/>
            </a:pPr>
            <a:r>
              <a:rPr lang="en-US" dirty="0"/>
              <a:t>Employees MUST report prohibited conduct if observed or learned about</a:t>
            </a:r>
            <a:br>
              <a:rPr lang="en-US" dirty="0"/>
            </a:br>
            <a:endParaRPr lang="en-US"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Reports may be submitted in person, by mail, by telephone, or by electronic mail</a:t>
            </a:r>
            <a:endParaRPr lang="en-US" dirty="0"/>
          </a:p>
        </p:txBody>
      </p:sp>
      <p:sp>
        <p:nvSpPr>
          <p:cNvPr id="8" name="Title 7">
            <a:extLst>
              <a:ext uri="{FF2B5EF4-FFF2-40B4-BE49-F238E27FC236}">
                <a16:creationId xmlns:a16="http://schemas.microsoft.com/office/drawing/2014/main" id="{6532C4BD-8002-4576-A1F1-687356C5674F}"/>
              </a:ext>
            </a:extLst>
          </p:cNvPr>
          <p:cNvSpPr>
            <a:spLocks noGrp="1"/>
          </p:cNvSpPr>
          <p:nvPr>
            <p:ph type="title"/>
          </p:nvPr>
        </p:nvSpPr>
        <p:spPr/>
        <p:txBody>
          <a:bodyPr/>
          <a:lstStyle/>
          <a:p>
            <a:r>
              <a:rPr lang="en-US" dirty="0"/>
              <a:t>Responding to a Disclosure</a:t>
            </a:r>
          </a:p>
        </p:txBody>
      </p:sp>
      <p:sp>
        <p:nvSpPr>
          <p:cNvPr id="10" name="Text Placeholder 9">
            <a:extLst>
              <a:ext uri="{FF2B5EF4-FFF2-40B4-BE49-F238E27FC236}">
                <a16:creationId xmlns:a16="http://schemas.microsoft.com/office/drawing/2014/main" id="{788D3F6B-E5E0-46B9-9F43-B416E2219C3B}"/>
              </a:ext>
            </a:extLst>
          </p:cNvPr>
          <p:cNvSpPr>
            <a:spLocks noGrp="1"/>
          </p:cNvSpPr>
          <p:nvPr>
            <p:ph type="body" sz="quarter" idx="14"/>
          </p:nvPr>
        </p:nvSpPr>
        <p:spPr/>
        <p:txBody>
          <a:bodyPr/>
          <a:lstStyle/>
          <a:p>
            <a:r>
              <a:rPr lang="en-US" dirty="0"/>
              <a:t>Employee responsibility</a:t>
            </a:r>
          </a:p>
        </p:txBody>
      </p:sp>
      <p:graphicFrame>
        <p:nvGraphicFramePr>
          <p:cNvPr id="11" name="Diagram 10">
            <a:extLst>
              <a:ext uri="{FF2B5EF4-FFF2-40B4-BE49-F238E27FC236}">
                <a16:creationId xmlns:a16="http://schemas.microsoft.com/office/drawing/2014/main" id="{19A26A97-1DB6-4ED9-A79A-8892AB51A838}"/>
              </a:ext>
            </a:extLst>
          </p:cNvPr>
          <p:cNvGraphicFramePr/>
          <p:nvPr>
            <p:extLst>
              <p:ext uri="{D42A27DB-BD31-4B8C-83A1-F6EECF244321}">
                <p14:modId xmlns:p14="http://schemas.microsoft.com/office/powerpoint/2010/main" val="1463346772"/>
              </p:ext>
            </p:extLst>
          </p:nvPr>
        </p:nvGraphicFramePr>
        <p:xfrm>
          <a:off x="558683" y="3104092"/>
          <a:ext cx="11068050" cy="270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75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82D2C8F-DE1C-4B12-AC82-66B486277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94" y="1133856"/>
            <a:ext cx="11320211" cy="48452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5C30007-0888-468D-9814-01D34E220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12" y="6147035"/>
            <a:ext cx="1209675" cy="542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36110A-D420-4C49-91F0-D2B7183F07DA}"/>
              </a:ext>
            </a:extLst>
          </p:cNvPr>
          <p:cNvSpPr txBox="1"/>
          <p:nvPr/>
        </p:nvSpPr>
        <p:spPr>
          <a:xfrm>
            <a:off x="1359408" y="3990380"/>
            <a:ext cx="615696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8EB319AA-607D-482A-BFDE-D057785747F7}"/>
              </a:ext>
            </a:extLst>
          </p:cNvPr>
          <p:cNvSpPr txBox="1"/>
          <p:nvPr/>
        </p:nvSpPr>
        <p:spPr>
          <a:xfrm>
            <a:off x="9872151" y="6147035"/>
            <a:ext cx="1883954" cy="276999"/>
          </a:xfrm>
          <a:prstGeom prst="rect">
            <a:avLst/>
          </a:prstGeom>
          <a:noFill/>
        </p:spPr>
        <p:txBody>
          <a:bodyPr wrap="square">
            <a:spAutoFit/>
          </a:bodyPr>
          <a:lstStyle/>
          <a:p>
            <a:r>
              <a:rPr lang="en-US" sz="1200" b="0" i="1" u="none" strike="noStrike" dirty="0">
                <a:effectLst/>
                <a:latin typeface="Century Gothic" panose="020B0502020202020204" pitchFamily="34" charset="0"/>
              </a:rPr>
              <a:t>(Best Colleges, 2022)</a:t>
            </a:r>
            <a:endParaRPr lang="en-US" sz="1200" dirty="0"/>
          </a:p>
        </p:txBody>
      </p:sp>
    </p:spTree>
    <p:extLst>
      <p:ext uri="{BB962C8B-B14F-4D97-AF65-F5344CB8AC3E}">
        <p14:creationId xmlns:p14="http://schemas.microsoft.com/office/powerpoint/2010/main" val="356232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3419D-DE13-4AB7-80B2-D3C5C0754903}"/>
              </a:ext>
            </a:extLst>
          </p:cNvPr>
          <p:cNvSpPr>
            <a:spLocks noGrp="1"/>
          </p:cNvSpPr>
          <p:nvPr>
            <p:ph type="title"/>
          </p:nvPr>
        </p:nvSpPr>
        <p:spPr>
          <a:xfrm>
            <a:off x="186515" y="1044575"/>
            <a:ext cx="10972800" cy="713923"/>
          </a:xfrm>
        </p:spPr>
        <p:txBody>
          <a:bodyPr/>
          <a:lstStyle/>
          <a:p>
            <a:r>
              <a:rPr lang="en-US" dirty="0"/>
              <a:t>Trauma-Informed Teaching		</a:t>
            </a:r>
          </a:p>
        </p:txBody>
      </p:sp>
      <p:sp>
        <p:nvSpPr>
          <p:cNvPr id="4" name="Text Placeholder 3">
            <a:extLst>
              <a:ext uri="{FF2B5EF4-FFF2-40B4-BE49-F238E27FC236}">
                <a16:creationId xmlns:a16="http://schemas.microsoft.com/office/drawing/2014/main" id="{5AF49C88-4C3B-4AF7-A3F7-2D1EB9BC2F20}"/>
              </a:ext>
            </a:extLst>
          </p:cNvPr>
          <p:cNvSpPr>
            <a:spLocks noGrp="1"/>
          </p:cNvSpPr>
          <p:nvPr>
            <p:ph type="body" sz="quarter" idx="14"/>
          </p:nvPr>
        </p:nvSpPr>
        <p:spPr/>
        <p:txBody>
          <a:bodyPr/>
          <a:lstStyle/>
          <a:p>
            <a:r>
              <a:rPr lang="en-US" dirty="0"/>
              <a:t>COVID-19</a:t>
            </a:r>
          </a:p>
        </p:txBody>
      </p:sp>
      <p:sp>
        <p:nvSpPr>
          <p:cNvPr id="12" name="Thought Bubble: Cloud 11">
            <a:extLst>
              <a:ext uri="{FF2B5EF4-FFF2-40B4-BE49-F238E27FC236}">
                <a16:creationId xmlns:a16="http://schemas.microsoft.com/office/drawing/2014/main" id="{02776D70-2203-4FB3-90B0-2E2EF55748BF}"/>
              </a:ext>
            </a:extLst>
          </p:cNvPr>
          <p:cNvSpPr/>
          <p:nvPr/>
        </p:nvSpPr>
        <p:spPr>
          <a:xfrm rot="233264">
            <a:off x="4770708" y="1656385"/>
            <a:ext cx="7666259" cy="4383339"/>
          </a:xfrm>
          <a:prstGeom prst="cloudCallout">
            <a:avLst>
              <a:gd name="adj1" fmla="val -55932"/>
              <a:gd name="adj2" fmla="val 69176"/>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dirty="0">
                <a:solidFill>
                  <a:schemeClr val="tx1"/>
                </a:solidFill>
              </a:rPr>
              <a:t>What about the students who:</a:t>
            </a:r>
          </a:p>
          <a:p>
            <a:pPr marL="342900" indent="-342900" algn="ctr">
              <a:lnSpc>
                <a:spcPct val="150000"/>
              </a:lnSpc>
              <a:buFont typeface="Arial" panose="020B0604020202020204" pitchFamily="34" charset="0"/>
              <a:buChar char="•"/>
            </a:pPr>
            <a:r>
              <a:rPr lang="en-US" sz="2600" dirty="0">
                <a:solidFill>
                  <a:schemeClr val="tx1"/>
                </a:solidFill>
              </a:rPr>
              <a:t>We don’t know are struggling?</a:t>
            </a:r>
          </a:p>
          <a:p>
            <a:pPr marL="342900" indent="-342900" algn="ctr">
              <a:lnSpc>
                <a:spcPct val="150000"/>
              </a:lnSpc>
              <a:buFont typeface="Arial" panose="020B0604020202020204" pitchFamily="34" charset="0"/>
              <a:buChar char="•"/>
            </a:pPr>
            <a:r>
              <a:rPr lang="en-US" sz="2600" dirty="0">
                <a:solidFill>
                  <a:schemeClr val="tx1"/>
                </a:solidFill>
              </a:rPr>
              <a:t>Don’t approach us for help?</a:t>
            </a:r>
          </a:p>
          <a:p>
            <a:pPr marL="342900" indent="-342900" algn="ctr">
              <a:lnSpc>
                <a:spcPct val="150000"/>
              </a:lnSpc>
              <a:buFont typeface="Arial" panose="020B0604020202020204" pitchFamily="34" charset="0"/>
              <a:buChar char="•"/>
            </a:pPr>
            <a:r>
              <a:rPr lang="en-US" sz="2600" dirty="0">
                <a:solidFill>
                  <a:schemeClr val="tx1"/>
                </a:solidFill>
              </a:rPr>
              <a:t>Have something going on beyond COVID?</a:t>
            </a:r>
          </a:p>
        </p:txBody>
      </p:sp>
    </p:spTree>
    <p:extLst>
      <p:ext uri="{BB962C8B-B14F-4D97-AF65-F5344CB8AC3E}">
        <p14:creationId xmlns:p14="http://schemas.microsoft.com/office/powerpoint/2010/main" val="18664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D335D-CA83-40F2-8FBA-2DCF9EC9B7BA}"/>
              </a:ext>
            </a:extLst>
          </p:cNvPr>
          <p:cNvSpPr>
            <a:spLocks noGrp="1"/>
          </p:cNvSpPr>
          <p:nvPr>
            <p:ph type="title"/>
          </p:nvPr>
        </p:nvSpPr>
        <p:spPr>
          <a:xfrm>
            <a:off x="172001" y="1074790"/>
            <a:ext cx="10972800" cy="1037561"/>
          </a:xfrm>
        </p:spPr>
        <p:txBody>
          <a:bodyPr/>
          <a:lstStyle/>
          <a:p>
            <a:r>
              <a:rPr lang="en-US" dirty="0"/>
              <a:t>THE LENS</a:t>
            </a:r>
            <a:br>
              <a:rPr lang="en-US" dirty="0"/>
            </a:br>
            <a:endParaRPr lang="en-US" dirty="0"/>
          </a:p>
        </p:txBody>
      </p:sp>
      <p:sp>
        <p:nvSpPr>
          <p:cNvPr id="6" name="Speech Bubble: Oval 5">
            <a:extLst>
              <a:ext uri="{FF2B5EF4-FFF2-40B4-BE49-F238E27FC236}">
                <a16:creationId xmlns:a16="http://schemas.microsoft.com/office/drawing/2014/main" id="{53B68F44-5511-461E-8145-C2C5ECDD5302}"/>
              </a:ext>
            </a:extLst>
          </p:cNvPr>
          <p:cNvSpPr/>
          <p:nvPr/>
        </p:nvSpPr>
        <p:spPr>
          <a:xfrm>
            <a:off x="50175" y="2786448"/>
            <a:ext cx="4020459" cy="2555602"/>
          </a:xfrm>
          <a:prstGeom prst="wedgeEllipseCallout">
            <a:avLst/>
          </a:prstGeom>
          <a:solidFill>
            <a:srgbClr val="FF939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 can’t do anything about it… </a:t>
            </a:r>
          </a:p>
          <a:p>
            <a:pPr algn="ctr"/>
            <a:br>
              <a:rPr lang="en-US" sz="2400" dirty="0">
                <a:solidFill>
                  <a:schemeClr val="bg1"/>
                </a:solidFill>
              </a:rPr>
            </a:br>
            <a:r>
              <a:rPr lang="en-US" sz="2400" dirty="0">
                <a:solidFill>
                  <a:schemeClr val="bg1"/>
                </a:solidFill>
              </a:rPr>
              <a:t>I’ll leave it to the experts</a:t>
            </a:r>
          </a:p>
        </p:txBody>
      </p:sp>
      <p:sp>
        <p:nvSpPr>
          <p:cNvPr id="8" name="Speech Bubble: Oval 7">
            <a:extLst>
              <a:ext uri="{FF2B5EF4-FFF2-40B4-BE49-F238E27FC236}">
                <a16:creationId xmlns:a16="http://schemas.microsoft.com/office/drawing/2014/main" id="{246A428B-CC02-4200-A66B-698C270C3794}"/>
              </a:ext>
            </a:extLst>
          </p:cNvPr>
          <p:cNvSpPr/>
          <p:nvPr/>
        </p:nvSpPr>
        <p:spPr>
          <a:xfrm>
            <a:off x="8383120" y="1035912"/>
            <a:ext cx="3022339" cy="1572216"/>
          </a:xfrm>
          <a:prstGeom prst="wedgeEllipseCallout">
            <a:avLst>
              <a:gd name="adj1" fmla="val -40084"/>
              <a:gd name="adj2" fmla="val 50122"/>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150000"/>
              </a:lnSpc>
            </a:pPr>
            <a:r>
              <a:rPr lang="en-US" sz="2000" b="0" i="0" u="none" strike="noStrike" dirty="0">
                <a:effectLst/>
              </a:rPr>
              <a:t>Make mental health part of the conversation</a:t>
            </a:r>
            <a:r>
              <a:rPr lang="en-US" sz="2000" b="0" i="0" dirty="0">
                <a:effectLst/>
              </a:rPr>
              <a:t>​</a:t>
            </a:r>
          </a:p>
        </p:txBody>
      </p:sp>
      <p:sp>
        <p:nvSpPr>
          <p:cNvPr id="2" name="Thought Bubble: Cloud 1">
            <a:extLst>
              <a:ext uri="{FF2B5EF4-FFF2-40B4-BE49-F238E27FC236}">
                <a16:creationId xmlns:a16="http://schemas.microsoft.com/office/drawing/2014/main" id="{F0D07432-D15A-4763-B861-9C3EE2168CF7}"/>
              </a:ext>
            </a:extLst>
          </p:cNvPr>
          <p:cNvSpPr/>
          <p:nvPr/>
        </p:nvSpPr>
        <p:spPr>
          <a:xfrm>
            <a:off x="8278394" y="2813158"/>
            <a:ext cx="3323055" cy="1837428"/>
          </a:xfrm>
          <a:prstGeom prst="cloudCallout">
            <a:avLst>
              <a:gd name="adj1" fmla="val -61837"/>
              <a:gd name="adj2" fmla="val 5299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150000"/>
              </a:lnSpc>
            </a:pPr>
            <a:r>
              <a:rPr lang="en-US" sz="2000" b="0" i="0" u="none" strike="noStrike" dirty="0">
                <a:effectLst/>
              </a:rPr>
              <a:t>Learn about strategies to implement</a:t>
            </a:r>
            <a:r>
              <a:rPr lang="en-US" sz="2000" b="0" i="0" dirty="0">
                <a:effectLst/>
              </a:rPr>
              <a:t>​</a:t>
            </a:r>
          </a:p>
        </p:txBody>
      </p:sp>
      <p:sp>
        <p:nvSpPr>
          <p:cNvPr id="3" name="Star: 10 Points 2">
            <a:extLst>
              <a:ext uri="{FF2B5EF4-FFF2-40B4-BE49-F238E27FC236}">
                <a16:creationId xmlns:a16="http://schemas.microsoft.com/office/drawing/2014/main" id="{F3EE909B-229D-4F56-B797-38F21542D53C}"/>
              </a:ext>
            </a:extLst>
          </p:cNvPr>
          <p:cNvSpPr/>
          <p:nvPr/>
        </p:nvSpPr>
        <p:spPr>
          <a:xfrm>
            <a:off x="8831526" y="4770838"/>
            <a:ext cx="2313275" cy="2024743"/>
          </a:xfrm>
          <a:prstGeom prst="star1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u="none" strike="noStrike" dirty="0">
                <a:effectLst/>
              </a:rPr>
              <a:t>Embrace the challenge!</a:t>
            </a:r>
            <a:endParaRPr lang="en-US" sz="2400" b="0" i="0" dirty="0">
              <a:effectLst/>
            </a:endParaRPr>
          </a:p>
        </p:txBody>
      </p:sp>
      <p:sp>
        <p:nvSpPr>
          <p:cNvPr id="11" name="Arrow: Right 10">
            <a:extLst>
              <a:ext uri="{FF2B5EF4-FFF2-40B4-BE49-F238E27FC236}">
                <a16:creationId xmlns:a16="http://schemas.microsoft.com/office/drawing/2014/main" id="{CD36EA18-E9CB-481A-BA2A-0BB019806D64}"/>
              </a:ext>
            </a:extLst>
          </p:cNvPr>
          <p:cNvSpPr/>
          <p:nvPr/>
        </p:nvSpPr>
        <p:spPr>
          <a:xfrm>
            <a:off x="4527552" y="3629357"/>
            <a:ext cx="2889248" cy="468936"/>
          </a:xfrm>
          <a:prstGeom prst="rightArrow">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6663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D24EEE-9F6B-42B8-B527-3DDEA9044B7C}"/>
              </a:ext>
            </a:extLst>
          </p:cNvPr>
          <p:cNvPicPr>
            <a:picLocks noChangeAspect="1"/>
          </p:cNvPicPr>
          <p:nvPr/>
        </p:nvPicPr>
        <p:blipFill>
          <a:blip r:embed="rId3"/>
          <a:stretch>
            <a:fillRect/>
          </a:stretch>
        </p:blipFill>
        <p:spPr>
          <a:xfrm>
            <a:off x="3942808" y="2117224"/>
            <a:ext cx="4570242" cy="4570242"/>
          </a:xfrm>
          <a:prstGeom prst="rect">
            <a:avLst/>
          </a:prstGeom>
        </p:spPr>
      </p:pic>
      <p:sp>
        <p:nvSpPr>
          <p:cNvPr id="3" name="Content Placeholder 2">
            <a:extLst>
              <a:ext uri="{FF2B5EF4-FFF2-40B4-BE49-F238E27FC236}">
                <a16:creationId xmlns:a16="http://schemas.microsoft.com/office/drawing/2014/main" id="{9DEAC610-8F84-3F11-9C0F-7B235C7B3862}"/>
              </a:ext>
            </a:extLst>
          </p:cNvPr>
          <p:cNvSpPr>
            <a:spLocks noGrp="1"/>
          </p:cNvSpPr>
          <p:nvPr>
            <p:ph idx="15"/>
          </p:nvPr>
        </p:nvSpPr>
        <p:spPr>
          <a:xfrm>
            <a:off x="9796726" y="6424155"/>
            <a:ext cx="2343256" cy="398453"/>
          </a:xfrm>
          <a:ln/>
        </p:spPr>
        <p:style>
          <a:lnRef idx="1">
            <a:schemeClr val="accent3"/>
          </a:lnRef>
          <a:fillRef idx="2">
            <a:schemeClr val="accent3"/>
          </a:fillRef>
          <a:effectRef idx="1">
            <a:schemeClr val="accent3"/>
          </a:effectRef>
          <a:fontRef idx="minor">
            <a:schemeClr val="dk1"/>
          </a:fontRef>
        </p:style>
        <p:txBody>
          <a:bodyPr lIns="38396" tIns="19198" rIns="38396" bIns="19198" anchor="t">
            <a:normAutofit/>
          </a:bodyPr>
          <a:lstStyle/>
          <a:p>
            <a:pPr marL="0" indent="0" algn="ctr">
              <a:buNone/>
            </a:pPr>
            <a:r>
              <a:rPr lang="en-US" sz="1900" dirty="0">
                <a:solidFill>
                  <a:schemeClr val="bg1"/>
                </a:solidFill>
                <a:ea typeface="+mn-lt"/>
                <a:cs typeface="+mn-lt"/>
              </a:rPr>
              <a:t>(Hoch et al., 2015)</a:t>
            </a:r>
            <a:endParaRPr lang="en-US" sz="1900" dirty="0">
              <a:solidFill>
                <a:schemeClr val="bg1"/>
              </a:solidFill>
              <a:cs typeface="Arial"/>
            </a:endParaRPr>
          </a:p>
        </p:txBody>
      </p:sp>
      <p:sp>
        <p:nvSpPr>
          <p:cNvPr id="5" name="Title 4">
            <a:extLst>
              <a:ext uri="{FF2B5EF4-FFF2-40B4-BE49-F238E27FC236}">
                <a16:creationId xmlns:a16="http://schemas.microsoft.com/office/drawing/2014/main" id="{23743DB7-CAE5-760F-5874-193E2E7005EA}"/>
              </a:ext>
            </a:extLst>
          </p:cNvPr>
          <p:cNvSpPr>
            <a:spLocks noGrp="1"/>
          </p:cNvSpPr>
          <p:nvPr>
            <p:ph type="title"/>
          </p:nvPr>
        </p:nvSpPr>
        <p:spPr/>
        <p:txBody>
          <a:bodyPr/>
          <a:lstStyle/>
          <a:p>
            <a:r>
              <a:rPr lang="en-US" dirty="0">
                <a:cs typeface="Arial"/>
              </a:rPr>
              <a:t>What does trauma look like in students?</a:t>
            </a:r>
            <a:endParaRPr lang="en-US" dirty="0"/>
          </a:p>
        </p:txBody>
      </p:sp>
      <p:sp>
        <p:nvSpPr>
          <p:cNvPr id="7" name="Content Placeholder 1">
            <a:extLst>
              <a:ext uri="{FF2B5EF4-FFF2-40B4-BE49-F238E27FC236}">
                <a16:creationId xmlns:a16="http://schemas.microsoft.com/office/drawing/2014/main" id="{A286C6C9-7288-4CC6-AA44-F5B5572459F8}"/>
              </a:ext>
            </a:extLst>
          </p:cNvPr>
          <p:cNvSpPr txBox="1">
            <a:spLocks/>
          </p:cNvSpPr>
          <p:nvPr/>
        </p:nvSpPr>
        <p:spPr>
          <a:xfrm>
            <a:off x="2883053" y="5614198"/>
            <a:ext cx="3524385" cy="398453"/>
          </a:xfrm>
          <a:prstGeom prst="rect">
            <a:avLst/>
          </a:prstGeom>
        </p:spPr>
        <p:txBody>
          <a:bodyPr lIns="38396" tIns="19198" rIns="38396" bIns="19198"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Arial"/>
            </a:endParaRPr>
          </a:p>
        </p:txBody>
      </p:sp>
      <p:sp>
        <p:nvSpPr>
          <p:cNvPr id="8" name="Content Placeholder 1">
            <a:extLst>
              <a:ext uri="{FF2B5EF4-FFF2-40B4-BE49-F238E27FC236}">
                <a16:creationId xmlns:a16="http://schemas.microsoft.com/office/drawing/2014/main" id="{3E6E247A-C606-47DD-B2D4-4BBB4B930E28}"/>
              </a:ext>
            </a:extLst>
          </p:cNvPr>
          <p:cNvSpPr txBox="1">
            <a:spLocks/>
          </p:cNvSpPr>
          <p:nvPr/>
        </p:nvSpPr>
        <p:spPr>
          <a:xfrm>
            <a:off x="4575675" y="5058092"/>
            <a:ext cx="3400718" cy="398453"/>
          </a:xfrm>
          <a:prstGeom prst="rect">
            <a:avLst/>
          </a:prstGeom>
        </p:spPr>
        <p:txBody>
          <a:bodyPr lIns="38396" tIns="19198" rIns="38396" bIns="19198"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Arial"/>
            </a:endParaRPr>
          </a:p>
        </p:txBody>
      </p:sp>
      <p:sp>
        <p:nvSpPr>
          <p:cNvPr id="9" name="Content Placeholder 1">
            <a:extLst>
              <a:ext uri="{FF2B5EF4-FFF2-40B4-BE49-F238E27FC236}">
                <a16:creationId xmlns:a16="http://schemas.microsoft.com/office/drawing/2014/main" id="{2CDDE3A8-761A-409F-A620-956C3126B4BA}"/>
              </a:ext>
            </a:extLst>
          </p:cNvPr>
          <p:cNvSpPr txBox="1">
            <a:spLocks/>
          </p:cNvSpPr>
          <p:nvPr/>
        </p:nvSpPr>
        <p:spPr>
          <a:xfrm>
            <a:off x="6062527" y="6308612"/>
            <a:ext cx="3085469" cy="604075"/>
          </a:xfrm>
          <a:prstGeom prst="rect">
            <a:avLst/>
          </a:prstGeom>
        </p:spPr>
        <p:txBody>
          <a:bodyPr lIns="38396" tIns="19198" rIns="38396" bIns="19198"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Arial"/>
            </a:endParaRPr>
          </a:p>
        </p:txBody>
      </p:sp>
      <p:sp>
        <p:nvSpPr>
          <p:cNvPr id="10" name="Content Placeholder 1">
            <a:extLst>
              <a:ext uri="{FF2B5EF4-FFF2-40B4-BE49-F238E27FC236}">
                <a16:creationId xmlns:a16="http://schemas.microsoft.com/office/drawing/2014/main" id="{DABD1CCA-BC20-41EA-866E-11550CBD5A8A}"/>
              </a:ext>
            </a:extLst>
          </p:cNvPr>
          <p:cNvSpPr txBox="1">
            <a:spLocks/>
          </p:cNvSpPr>
          <p:nvPr/>
        </p:nvSpPr>
        <p:spPr>
          <a:xfrm>
            <a:off x="7208470" y="5628741"/>
            <a:ext cx="3524385" cy="386338"/>
          </a:xfrm>
          <a:prstGeom prst="rect">
            <a:avLst/>
          </a:prstGeom>
        </p:spPr>
        <p:txBody>
          <a:bodyPr lIns="38396" tIns="19198" rIns="38396" bIns="19198"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Arial"/>
            </a:endParaRPr>
          </a:p>
        </p:txBody>
      </p:sp>
      <p:sp>
        <p:nvSpPr>
          <p:cNvPr id="11" name="Content Placeholder 1">
            <a:extLst>
              <a:ext uri="{FF2B5EF4-FFF2-40B4-BE49-F238E27FC236}">
                <a16:creationId xmlns:a16="http://schemas.microsoft.com/office/drawing/2014/main" id="{E7E62D4A-25BF-4798-BE4D-4E49F904F5CE}"/>
              </a:ext>
            </a:extLst>
          </p:cNvPr>
          <p:cNvSpPr txBox="1">
            <a:spLocks/>
          </p:cNvSpPr>
          <p:nvPr/>
        </p:nvSpPr>
        <p:spPr>
          <a:xfrm>
            <a:off x="7431316" y="2112639"/>
            <a:ext cx="3911428" cy="833076"/>
          </a:xfrm>
          <a:prstGeom prst="rect">
            <a:avLst/>
          </a:prstGeom>
        </p:spPr>
        <p:txBody>
          <a:bodyPr lIns="38396" tIns="19198" rIns="38396" bIns="19198"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cs typeface="Arial"/>
            </a:endParaRPr>
          </a:p>
        </p:txBody>
      </p:sp>
      <p:sp>
        <p:nvSpPr>
          <p:cNvPr id="12" name="Content Placeholder 1">
            <a:extLst>
              <a:ext uri="{FF2B5EF4-FFF2-40B4-BE49-F238E27FC236}">
                <a16:creationId xmlns:a16="http://schemas.microsoft.com/office/drawing/2014/main" id="{AD5BD445-F249-4FFB-8482-7A491D69E9EF}"/>
              </a:ext>
            </a:extLst>
          </p:cNvPr>
          <p:cNvSpPr txBox="1">
            <a:spLocks/>
          </p:cNvSpPr>
          <p:nvPr/>
        </p:nvSpPr>
        <p:spPr>
          <a:xfrm>
            <a:off x="7208470" y="3117911"/>
            <a:ext cx="4586739" cy="833076"/>
          </a:xfrm>
          <a:prstGeom prst="rect">
            <a:avLst/>
          </a:prstGeom>
        </p:spPr>
        <p:txBody>
          <a:bodyPr lIns="38396" tIns="19198" rIns="38396" bIns="19198"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cs typeface="Arial"/>
            </a:endParaRPr>
          </a:p>
        </p:txBody>
      </p:sp>
      <p:sp>
        <p:nvSpPr>
          <p:cNvPr id="13" name="Content Placeholder 1">
            <a:extLst>
              <a:ext uri="{FF2B5EF4-FFF2-40B4-BE49-F238E27FC236}">
                <a16:creationId xmlns:a16="http://schemas.microsoft.com/office/drawing/2014/main" id="{E966E397-34CC-45AA-8DBD-FE78C0919927}"/>
              </a:ext>
            </a:extLst>
          </p:cNvPr>
          <p:cNvSpPr txBox="1">
            <a:spLocks/>
          </p:cNvSpPr>
          <p:nvPr/>
        </p:nvSpPr>
        <p:spPr>
          <a:xfrm>
            <a:off x="193226" y="3475597"/>
            <a:ext cx="5256523" cy="833076"/>
          </a:xfrm>
          <a:prstGeom prst="rect">
            <a:avLst/>
          </a:prstGeom>
        </p:spPr>
        <p:txBody>
          <a:bodyPr lIns="38396" tIns="19198" rIns="38396" bIns="19198"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cs typeface="Arial"/>
            </a:endParaRPr>
          </a:p>
        </p:txBody>
      </p:sp>
      <p:sp>
        <p:nvSpPr>
          <p:cNvPr id="14" name="Content Placeholder 1">
            <a:extLst>
              <a:ext uri="{FF2B5EF4-FFF2-40B4-BE49-F238E27FC236}">
                <a16:creationId xmlns:a16="http://schemas.microsoft.com/office/drawing/2014/main" id="{FE2C5E14-B0C9-4AF3-B255-7A9E2FEE72B6}"/>
              </a:ext>
            </a:extLst>
          </p:cNvPr>
          <p:cNvSpPr txBox="1">
            <a:spLocks/>
          </p:cNvSpPr>
          <p:nvPr/>
        </p:nvSpPr>
        <p:spPr>
          <a:xfrm>
            <a:off x="3684292" y="2783263"/>
            <a:ext cx="2704956" cy="505954"/>
          </a:xfrm>
          <a:prstGeom prst="rect">
            <a:avLst/>
          </a:prstGeom>
        </p:spPr>
        <p:txBody>
          <a:bodyPr lIns="38396" tIns="19198" rIns="38396" bIns="19198"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12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cs typeface="Arial"/>
            </a:endParaRPr>
          </a:p>
        </p:txBody>
      </p:sp>
      <p:sp>
        <p:nvSpPr>
          <p:cNvPr id="15" name="Rectangle: Rounded Corners 14">
            <a:extLst>
              <a:ext uri="{FF2B5EF4-FFF2-40B4-BE49-F238E27FC236}">
                <a16:creationId xmlns:a16="http://schemas.microsoft.com/office/drawing/2014/main" id="{3BB5A306-5A2B-4474-8A35-2DF531D7AE96}"/>
              </a:ext>
            </a:extLst>
          </p:cNvPr>
          <p:cNvSpPr/>
          <p:nvPr/>
        </p:nvSpPr>
        <p:spPr>
          <a:xfrm>
            <a:off x="5092617" y="1761370"/>
            <a:ext cx="2593261" cy="692334"/>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Arial"/>
              </a:rPr>
              <a:t>Fear of taking risks</a:t>
            </a:r>
          </a:p>
        </p:txBody>
      </p:sp>
      <p:sp>
        <p:nvSpPr>
          <p:cNvPr id="16" name="Rectangle: Rounded Corners 15">
            <a:extLst>
              <a:ext uri="{FF2B5EF4-FFF2-40B4-BE49-F238E27FC236}">
                <a16:creationId xmlns:a16="http://schemas.microsoft.com/office/drawing/2014/main" id="{0C0FF4EA-1C79-4D99-864B-422EC10A1FA2}"/>
              </a:ext>
            </a:extLst>
          </p:cNvPr>
          <p:cNvSpPr/>
          <p:nvPr/>
        </p:nvSpPr>
        <p:spPr>
          <a:xfrm>
            <a:off x="1666022" y="1763322"/>
            <a:ext cx="3197942" cy="692334"/>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solidFill>
                  <a:schemeClr val="tx1"/>
                </a:solidFill>
                <a:cs typeface="Arial"/>
              </a:rPr>
              <a:t>Challenges with emotional regulation</a:t>
            </a:r>
          </a:p>
        </p:txBody>
      </p:sp>
      <p:sp>
        <p:nvSpPr>
          <p:cNvPr id="17" name="Rectangle: Rounded Corners 16">
            <a:extLst>
              <a:ext uri="{FF2B5EF4-FFF2-40B4-BE49-F238E27FC236}">
                <a16:creationId xmlns:a16="http://schemas.microsoft.com/office/drawing/2014/main" id="{31BF3AFE-2733-45EE-A0C9-D949C44EDA64}"/>
              </a:ext>
            </a:extLst>
          </p:cNvPr>
          <p:cNvSpPr/>
          <p:nvPr/>
        </p:nvSpPr>
        <p:spPr>
          <a:xfrm>
            <a:off x="685914" y="2596883"/>
            <a:ext cx="4178050" cy="588474"/>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solidFill>
                  <a:schemeClr val="tx1"/>
                </a:solidFill>
                <a:cs typeface="Arial"/>
              </a:rPr>
              <a:t>Tendency to miss a lot of classes</a:t>
            </a:r>
          </a:p>
        </p:txBody>
      </p:sp>
      <p:sp>
        <p:nvSpPr>
          <p:cNvPr id="18" name="Rectangle: Rounded Corners 17">
            <a:extLst>
              <a:ext uri="{FF2B5EF4-FFF2-40B4-BE49-F238E27FC236}">
                <a16:creationId xmlns:a16="http://schemas.microsoft.com/office/drawing/2014/main" id="{B7573C57-2EA2-4FF1-A321-AA9D00667266}"/>
              </a:ext>
            </a:extLst>
          </p:cNvPr>
          <p:cNvSpPr/>
          <p:nvPr/>
        </p:nvSpPr>
        <p:spPr>
          <a:xfrm>
            <a:off x="7798244" y="1763080"/>
            <a:ext cx="3996965" cy="692334"/>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a:solidFill>
                  <a:schemeClr val="tx1"/>
                </a:solidFill>
                <a:ea typeface="+mn-lt"/>
                <a:cs typeface="+mn-lt"/>
              </a:rPr>
              <a:t>Difficulty focusing, attending, retaining, and recalling</a:t>
            </a:r>
            <a:endParaRPr lang="en-US" sz="2000" dirty="0">
              <a:solidFill>
                <a:schemeClr val="tx1"/>
              </a:solidFill>
              <a:cs typeface="Arial"/>
            </a:endParaRPr>
          </a:p>
        </p:txBody>
      </p:sp>
      <p:sp>
        <p:nvSpPr>
          <p:cNvPr id="19" name="Rectangle: Rounded Corners 18">
            <a:extLst>
              <a:ext uri="{FF2B5EF4-FFF2-40B4-BE49-F238E27FC236}">
                <a16:creationId xmlns:a16="http://schemas.microsoft.com/office/drawing/2014/main" id="{8DD6B90A-F525-4F03-90D0-5724BB846EC5}"/>
              </a:ext>
            </a:extLst>
          </p:cNvPr>
          <p:cNvSpPr/>
          <p:nvPr/>
        </p:nvSpPr>
        <p:spPr>
          <a:xfrm>
            <a:off x="7781747" y="2594728"/>
            <a:ext cx="4219811" cy="692334"/>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a typeface="+mn-lt"/>
                <a:cs typeface="+mn-lt"/>
              </a:rPr>
              <a:t>Anxiety about deadlines, exams, group work, or public speaking</a:t>
            </a:r>
          </a:p>
        </p:txBody>
      </p:sp>
      <p:sp>
        <p:nvSpPr>
          <p:cNvPr id="20" name="Rectangle: Rounded Corners 19">
            <a:extLst>
              <a:ext uri="{FF2B5EF4-FFF2-40B4-BE49-F238E27FC236}">
                <a16:creationId xmlns:a16="http://schemas.microsoft.com/office/drawing/2014/main" id="{BCB74083-D808-446C-8C6C-205FAE00D031}"/>
              </a:ext>
            </a:extLst>
          </p:cNvPr>
          <p:cNvSpPr/>
          <p:nvPr/>
        </p:nvSpPr>
        <p:spPr>
          <a:xfrm>
            <a:off x="7798991" y="3447180"/>
            <a:ext cx="4393009" cy="605640"/>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a typeface="+mn-lt"/>
                <a:cs typeface="+mn-lt"/>
              </a:rPr>
              <a:t>Anger, helplessness, or dissociation when stressed</a:t>
            </a:r>
          </a:p>
        </p:txBody>
      </p:sp>
      <p:sp>
        <p:nvSpPr>
          <p:cNvPr id="21" name="Rectangle: Rounded Corners 20">
            <a:extLst>
              <a:ext uri="{FF2B5EF4-FFF2-40B4-BE49-F238E27FC236}">
                <a16:creationId xmlns:a16="http://schemas.microsoft.com/office/drawing/2014/main" id="{75F918DF-9B3B-485A-911F-01C5BB365F34}"/>
              </a:ext>
            </a:extLst>
          </p:cNvPr>
          <p:cNvSpPr/>
          <p:nvPr/>
        </p:nvSpPr>
        <p:spPr>
          <a:xfrm>
            <a:off x="329682" y="3326584"/>
            <a:ext cx="4534282" cy="692334"/>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solidFill>
                  <a:schemeClr val="tx1"/>
                </a:solidFill>
                <a:ea typeface="+mn-lt"/>
                <a:cs typeface="+mn-lt"/>
              </a:rPr>
              <a:t>Withdrawal and isolation/Involvement in unhealthy relationships</a:t>
            </a:r>
            <a:endParaRPr lang="en-US" sz="2000" dirty="0">
              <a:solidFill>
                <a:schemeClr val="tx1"/>
              </a:solidFill>
              <a:cs typeface="Arial"/>
            </a:endParaRPr>
          </a:p>
        </p:txBody>
      </p:sp>
      <p:sp>
        <p:nvSpPr>
          <p:cNvPr id="22" name="Rectangle: Rounded Corners 21">
            <a:extLst>
              <a:ext uri="{FF2B5EF4-FFF2-40B4-BE49-F238E27FC236}">
                <a16:creationId xmlns:a16="http://schemas.microsoft.com/office/drawing/2014/main" id="{4E38778B-854B-4B31-8E1E-B1DE8D586391}"/>
              </a:ext>
            </a:extLst>
          </p:cNvPr>
          <p:cNvSpPr/>
          <p:nvPr/>
        </p:nvSpPr>
        <p:spPr>
          <a:xfrm>
            <a:off x="1803160" y="4801091"/>
            <a:ext cx="2593261" cy="692334"/>
          </a:xfrm>
          <a:prstGeom prst="roundRect">
            <a:avLst/>
          </a:prstGeom>
          <a:solidFill>
            <a:srgbClr val="54B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000" dirty="0">
                <a:cs typeface="Arial"/>
              </a:rPr>
              <a:t>Triggers/Reminders</a:t>
            </a:r>
          </a:p>
        </p:txBody>
      </p:sp>
      <p:sp>
        <p:nvSpPr>
          <p:cNvPr id="23" name="Rectangle: Rounded Corners 22">
            <a:extLst>
              <a:ext uri="{FF2B5EF4-FFF2-40B4-BE49-F238E27FC236}">
                <a16:creationId xmlns:a16="http://schemas.microsoft.com/office/drawing/2014/main" id="{8B23C663-49F9-4449-8651-E82F6D61D5D3}"/>
              </a:ext>
            </a:extLst>
          </p:cNvPr>
          <p:cNvSpPr/>
          <p:nvPr/>
        </p:nvSpPr>
        <p:spPr>
          <a:xfrm>
            <a:off x="8155647" y="4784630"/>
            <a:ext cx="2593261" cy="692334"/>
          </a:xfrm>
          <a:prstGeom prst="roundRect">
            <a:avLst/>
          </a:prstGeom>
          <a:solidFill>
            <a:srgbClr val="54B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000" dirty="0">
                <a:cs typeface="Arial"/>
              </a:rPr>
              <a:t>Watching for threats</a:t>
            </a:r>
          </a:p>
        </p:txBody>
      </p:sp>
      <p:sp>
        <p:nvSpPr>
          <p:cNvPr id="24" name="Rectangle: Rounded Corners 23">
            <a:extLst>
              <a:ext uri="{FF2B5EF4-FFF2-40B4-BE49-F238E27FC236}">
                <a16:creationId xmlns:a16="http://schemas.microsoft.com/office/drawing/2014/main" id="{8087DD35-96E6-45E4-8132-4D98DAB96045}"/>
              </a:ext>
            </a:extLst>
          </p:cNvPr>
          <p:cNvSpPr/>
          <p:nvPr/>
        </p:nvSpPr>
        <p:spPr>
          <a:xfrm>
            <a:off x="7798244" y="5675575"/>
            <a:ext cx="2593261" cy="692334"/>
          </a:xfrm>
          <a:prstGeom prst="roundRect">
            <a:avLst/>
          </a:prstGeom>
          <a:solidFill>
            <a:srgbClr val="54B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000" dirty="0">
                <a:cs typeface="Arial"/>
              </a:rPr>
              <a:t>Feeling unsafe</a:t>
            </a:r>
          </a:p>
        </p:txBody>
      </p:sp>
      <p:sp>
        <p:nvSpPr>
          <p:cNvPr id="25" name="Rectangle: Rounded Corners 24">
            <a:extLst>
              <a:ext uri="{FF2B5EF4-FFF2-40B4-BE49-F238E27FC236}">
                <a16:creationId xmlns:a16="http://schemas.microsoft.com/office/drawing/2014/main" id="{33CF809C-0CA0-485C-B1E0-7C40E4D2AC83}"/>
              </a:ext>
            </a:extLst>
          </p:cNvPr>
          <p:cNvSpPr/>
          <p:nvPr/>
        </p:nvSpPr>
        <p:spPr>
          <a:xfrm>
            <a:off x="2091322" y="5649403"/>
            <a:ext cx="2593261" cy="692334"/>
          </a:xfrm>
          <a:prstGeom prst="roundRect">
            <a:avLst/>
          </a:prstGeom>
          <a:solidFill>
            <a:srgbClr val="54B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000" dirty="0">
                <a:cs typeface="Arial"/>
              </a:rPr>
              <a:t>Hypervigilance </a:t>
            </a:r>
          </a:p>
        </p:txBody>
      </p:sp>
      <p:sp>
        <p:nvSpPr>
          <p:cNvPr id="26" name="Rectangle: Rounded Corners 25">
            <a:extLst>
              <a:ext uri="{FF2B5EF4-FFF2-40B4-BE49-F238E27FC236}">
                <a16:creationId xmlns:a16="http://schemas.microsoft.com/office/drawing/2014/main" id="{1D03EA96-FE73-4397-A924-A33FCDAFA9F5}"/>
              </a:ext>
            </a:extLst>
          </p:cNvPr>
          <p:cNvSpPr/>
          <p:nvPr/>
        </p:nvSpPr>
        <p:spPr>
          <a:xfrm>
            <a:off x="4994319" y="6131511"/>
            <a:ext cx="2593261" cy="692334"/>
          </a:xfrm>
          <a:prstGeom prst="roundRect">
            <a:avLst/>
          </a:prstGeom>
          <a:solidFill>
            <a:srgbClr val="54B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000" dirty="0">
                <a:cs typeface="Arial"/>
              </a:rPr>
              <a:t>Processing an event</a:t>
            </a:r>
          </a:p>
        </p:txBody>
      </p:sp>
    </p:spTree>
    <p:extLst>
      <p:ext uri="{BB962C8B-B14F-4D97-AF65-F5344CB8AC3E}">
        <p14:creationId xmlns:p14="http://schemas.microsoft.com/office/powerpoint/2010/main" val="173953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7F3CF-F6DF-1B6A-729B-166627105CF8}"/>
              </a:ext>
            </a:extLst>
          </p:cNvPr>
          <p:cNvSpPr>
            <a:spLocks noGrp="1"/>
          </p:cNvSpPr>
          <p:nvPr>
            <p:ph type="title"/>
          </p:nvPr>
        </p:nvSpPr>
        <p:spPr/>
        <p:txBody>
          <a:bodyPr/>
          <a:lstStyle/>
          <a:p>
            <a:r>
              <a:rPr lang="en-US" dirty="0">
                <a:cs typeface="Arial"/>
              </a:rPr>
              <a:t>Trauma Informed Teaching	</a:t>
            </a:r>
            <a:endParaRPr lang="en-US" dirty="0"/>
          </a:p>
        </p:txBody>
      </p:sp>
      <p:sp>
        <p:nvSpPr>
          <p:cNvPr id="4" name="Text Placeholder 3">
            <a:extLst>
              <a:ext uri="{FF2B5EF4-FFF2-40B4-BE49-F238E27FC236}">
                <a16:creationId xmlns:a16="http://schemas.microsoft.com/office/drawing/2014/main" id="{86C8C480-082C-4036-3E6D-2E475EB00F6D}"/>
              </a:ext>
            </a:extLst>
          </p:cNvPr>
          <p:cNvSpPr>
            <a:spLocks noGrp="1"/>
          </p:cNvSpPr>
          <p:nvPr>
            <p:ph type="body" sz="quarter" idx="14"/>
          </p:nvPr>
        </p:nvSpPr>
        <p:spPr/>
        <p:txBody>
          <a:bodyPr/>
          <a:lstStyle/>
          <a:p>
            <a:r>
              <a:rPr lang="en-US" dirty="0">
                <a:cs typeface="Arial"/>
              </a:rPr>
              <a:t>Common challenges</a:t>
            </a:r>
            <a:endParaRPr lang="en-US" dirty="0"/>
          </a:p>
        </p:txBody>
      </p:sp>
      <p:graphicFrame>
        <p:nvGraphicFramePr>
          <p:cNvPr id="5" name="Diagram 4">
            <a:extLst>
              <a:ext uri="{FF2B5EF4-FFF2-40B4-BE49-F238E27FC236}">
                <a16:creationId xmlns:a16="http://schemas.microsoft.com/office/drawing/2014/main" id="{FDA5F471-A9AB-4B1E-A72D-3DFAE13AA60D}"/>
              </a:ext>
            </a:extLst>
          </p:cNvPr>
          <p:cNvGraphicFramePr/>
          <p:nvPr>
            <p:extLst>
              <p:ext uri="{D42A27DB-BD31-4B8C-83A1-F6EECF244321}">
                <p14:modId xmlns:p14="http://schemas.microsoft.com/office/powerpoint/2010/main" val="286062975"/>
              </p:ext>
            </p:extLst>
          </p:nvPr>
        </p:nvGraphicFramePr>
        <p:xfrm>
          <a:off x="585753" y="2400300"/>
          <a:ext cx="11020493" cy="407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93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474EBF-CC05-45AA-9618-2AD3FA1C7DBB}"/>
              </a:ext>
            </a:extLst>
          </p:cNvPr>
          <p:cNvGraphicFramePr>
            <a:graphicFrameLocks noGrp="1"/>
          </p:cNvGraphicFramePr>
          <p:nvPr>
            <p:ph idx="1"/>
            <p:extLst>
              <p:ext uri="{D42A27DB-BD31-4B8C-83A1-F6EECF244321}">
                <p14:modId xmlns:p14="http://schemas.microsoft.com/office/powerpoint/2010/main" val="3083936900"/>
              </p:ext>
            </p:extLst>
          </p:nvPr>
        </p:nvGraphicFramePr>
        <p:xfrm>
          <a:off x="609600" y="2374446"/>
          <a:ext cx="10972800"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878F4BA-5CFB-4780-A4D1-37DA043E7A88}"/>
              </a:ext>
            </a:extLst>
          </p:cNvPr>
          <p:cNvSpPr>
            <a:spLocks noGrp="1"/>
          </p:cNvSpPr>
          <p:nvPr>
            <p:ph type="title"/>
          </p:nvPr>
        </p:nvSpPr>
        <p:spPr/>
        <p:txBody>
          <a:bodyPr/>
          <a:lstStyle/>
          <a:p>
            <a:r>
              <a:rPr lang="en-US" dirty="0"/>
              <a:t>Trauma Informed Teaching	</a:t>
            </a:r>
          </a:p>
        </p:txBody>
      </p:sp>
      <p:sp>
        <p:nvSpPr>
          <p:cNvPr id="4" name="Text Placeholder 3">
            <a:extLst>
              <a:ext uri="{FF2B5EF4-FFF2-40B4-BE49-F238E27FC236}">
                <a16:creationId xmlns:a16="http://schemas.microsoft.com/office/drawing/2014/main" id="{FD0D055D-BCBA-4706-95F1-C22C6650AA5D}"/>
              </a:ext>
            </a:extLst>
          </p:cNvPr>
          <p:cNvSpPr>
            <a:spLocks noGrp="1"/>
          </p:cNvSpPr>
          <p:nvPr>
            <p:ph type="body" sz="quarter" idx="14"/>
          </p:nvPr>
        </p:nvSpPr>
        <p:spPr/>
        <p:txBody>
          <a:bodyPr/>
          <a:lstStyle/>
          <a:p>
            <a:r>
              <a:rPr lang="en-US" dirty="0"/>
              <a:t>Best Practices</a:t>
            </a:r>
          </a:p>
        </p:txBody>
      </p:sp>
    </p:spTree>
    <p:extLst>
      <p:ext uri="{BB962C8B-B14F-4D97-AF65-F5344CB8AC3E}">
        <p14:creationId xmlns:p14="http://schemas.microsoft.com/office/powerpoint/2010/main" val="152732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B85CDC5-0046-4036-AB70-0C056F6A4D3F}"/>
              </a:ext>
            </a:extLst>
          </p:cNvPr>
          <p:cNvGraphicFramePr>
            <a:graphicFrameLocks noGrp="1"/>
          </p:cNvGraphicFramePr>
          <p:nvPr>
            <p:ph idx="1"/>
            <p:extLst>
              <p:ext uri="{D42A27DB-BD31-4B8C-83A1-F6EECF244321}">
                <p14:modId xmlns:p14="http://schemas.microsoft.com/office/powerpoint/2010/main" val="4268639138"/>
              </p:ext>
            </p:extLst>
          </p:nvPr>
        </p:nvGraphicFramePr>
        <p:xfrm>
          <a:off x="2279860" y="2261750"/>
          <a:ext cx="7461744"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A58FCDB-94FE-4814-A89C-3B261A5A6F88}"/>
              </a:ext>
            </a:extLst>
          </p:cNvPr>
          <p:cNvSpPr>
            <a:spLocks noGrp="1"/>
          </p:cNvSpPr>
          <p:nvPr>
            <p:ph type="title"/>
          </p:nvPr>
        </p:nvSpPr>
        <p:spPr>
          <a:xfrm>
            <a:off x="186515" y="1044575"/>
            <a:ext cx="11831314" cy="1037561"/>
          </a:xfrm>
        </p:spPr>
        <p:txBody>
          <a:bodyPr/>
          <a:lstStyle/>
          <a:p>
            <a:r>
              <a:rPr lang="en-US" sz="3600" dirty="0"/>
              <a:t>Trauma Informed ​Best Practices for the Classroom</a:t>
            </a:r>
          </a:p>
        </p:txBody>
      </p:sp>
      <p:sp>
        <p:nvSpPr>
          <p:cNvPr id="10" name="Text Placeholder 9">
            <a:extLst>
              <a:ext uri="{FF2B5EF4-FFF2-40B4-BE49-F238E27FC236}">
                <a16:creationId xmlns:a16="http://schemas.microsoft.com/office/drawing/2014/main" id="{04CD5995-2383-4169-9659-19737B56DEA3}"/>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06844260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FD36C8-96D2-4EAA-95D6-BDCFB5C01AC2}">
  <ds:schemaRefs>
    <ds:schemaRef ds:uri="http://schemas.microsoft.com/sharepoint/v3/contenttype/forms"/>
  </ds:schemaRefs>
</ds:datastoreItem>
</file>

<file path=customXml/itemProps3.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7221</TotalTime>
  <Words>8025</Words>
  <Application>Microsoft Office PowerPoint</Application>
  <PresentationFormat>Widescreen</PresentationFormat>
  <Paragraphs>591</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calluna</vt:lpstr>
      <vt:lpstr>Century Gothic</vt:lpstr>
      <vt:lpstr>futura-pt</vt:lpstr>
      <vt:lpstr>Gotham SSm A</vt:lpstr>
      <vt:lpstr>GothamMedium</vt:lpstr>
      <vt:lpstr>Times New Roman</vt:lpstr>
      <vt:lpstr>var(--heading-font-family)</vt:lpstr>
      <vt:lpstr>1_Office Theme</vt:lpstr>
      <vt:lpstr>Trauma-affected students</vt:lpstr>
      <vt:lpstr>Trauma-Informed Teaching  </vt:lpstr>
      <vt:lpstr>PowerPoint Presentation</vt:lpstr>
      <vt:lpstr>Trauma-Informed Teaching  </vt:lpstr>
      <vt:lpstr>THE LENS </vt:lpstr>
      <vt:lpstr>What does trauma look like in students?</vt:lpstr>
      <vt:lpstr>Trauma Informed Teaching </vt:lpstr>
      <vt:lpstr>Trauma Informed Teaching </vt:lpstr>
      <vt:lpstr>Trauma Informed ​Best Practices for the Classroom</vt:lpstr>
      <vt:lpstr>Trauma Informed ​Best Practices for the Classroom</vt:lpstr>
      <vt:lpstr>Working with trauma-affected students</vt:lpstr>
      <vt:lpstr>Student Groups at Elevated Risk</vt:lpstr>
      <vt:lpstr>THE FOUR R’s</vt:lpstr>
      <vt:lpstr>Re-traumatization </vt:lpstr>
      <vt:lpstr>Universal Precautions </vt:lpstr>
      <vt:lpstr>Key Principles of a Trauma-informed Approach </vt:lpstr>
      <vt:lpstr>Discussion</vt:lpstr>
      <vt:lpstr>Responding to Disclosures</vt:lpstr>
      <vt:lpstr>Responding to a Disclosure</vt:lpstr>
      <vt:lpstr>Responding to a 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